
<file path=[Content_Types].xml><?xml version="1.0" encoding="utf-8"?>
<Types xmlns="http://schemas.openxmlformats.org/package/2006/content-types">
  <Default Extension="xml" ContentType="application/xml"/>
  <Default Extension="doc" ContentType="application/msword"/>
  <Default Extension="jpeg" ContentType="image/jpeg"/>
  <Default Extension="rels" ContentType="application/vnd.openxmlformats-package.relationships+xml"/>
  <Default Extension="emf" ContentType="image/x-emf"/>
  <Default Extension="vml" ContentType="application/vnd.openxmlformats-officedocument.vmlDrawing"/>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embeddings/oleObject1.bin" ContentType="application/vnd.openxmlformats-officedocument.oleObject"/>
  <Override PartName="/ppt/embeddings/oleObject2.bin" ContentType="application/vnd.openxmlformats-officedocument.oleObject"/>
  <Override PartName="/ppt/embeddings/oleObject3.bin" ContentType="application/vnd.openxmlformats-officedocument.oleObject"/>
  <Override PartName="/ppt/embeddings/oleObject4.bin" ContentType="application/vnd.openxmlformats-officedocument.oleObject"/>
  <Override PartName="/ppt/embeddings/oleObject5.bin" ContentType="application/vnd.openxmlformats-officedocument.oleObject"/>
  <Override PartName="/ppt/embeddings/oleObject6.bin" ContentType="application/vnd.openxmlformats-officedocument.oleObject"/>
  <Override PartName="/ppt/embeddings/oleObject7.bin" ContentType="application/vnd.openxmlformats-officedocument.oleObject"/>
  <Override PartName="/ppt/embeddings/oleObject8.bin" ContentType="application/vnd.openxmlformats-officedocument.oleObject"/>
  <Override PartName="/ppt/embeddings/oleObject9.bin" ContentType="application/vnd.openxmlformats-officedocument.oleObject"/>
  <Override PartName="/ppt/embeddings/oleObject10.bin" ContentType="application/vnd.openxmlformats-officedocument.oleObject"/>
  <Override PartName="/ppt/embeddings/oleObject11.bin" ContentType="application/vnd.openxmlformats-officedocument.oleObject"/>
  <Override PartName="/ppt/embeddings/oleObject12.bin" ContentType="application/vnd.openxmlformats-officedocument.oleObject"/>
  <Override PartName="/ppt/embeddings/oleObject13.bin" ContentType="application/vnd.openxmlformats-officedocument.oleObject"/>
  <Override PartName="/ppt/embeddings/oleObject14.bin" ContentType="application/vnd.openxmlformats-officedocument.oleObject"/>
  <Override PartName="/ppt/embeddings/oleObject15.bin" ContentType="application/vnd.openxmlformats-officedocument.oleObject"/>
  <Override PartName="/ppt/embeddings/oleObject16.bin" ContentType="application/vnd.openxmlformats-officedocument.oleObject"/>
  <Override PartName="/ppt/embeddings/oleObject17.bin" ContentType="application/vnd.openxmlformats-officedocument.oleObject"/>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3"/>
  </p:notesMasterIdLst>
  <p:sldIdLst>
    <p:sldId id="269" r:id="rId2"/>
    <p:sldId id="279" r:id="rId3"/>
    <p:sldId id="326" r:id="rId4"/>
    <p:sldId id="282" r:id="rId5"/>
    <p:sldId id="396" r:id="rId6"/>
    <p:sldId id="358" r:id="rId7"/>
    <p:sldId id="410" r:id="rId8"/>
    <p:sldId id="411" r:id="rId9"/>
    <p:sldId id="412" r:id="rId10"/>
    <p:sldId id="406" r:id="rId11"/>
    <p:sldId id="368" r:id="rId12"/>
    <p:sldId id="290" r:id="rId13"/>
    <p:sldId id="359" r:id="rId14"/>
    <p:sldId id="360" r:id="rId15"/>
    <p:sldId id="291" r:id="rId16"/>
    <p:sldId id="362" r:id="rId17"/>
    <p:sldId id="363" r:id="rId18"/>
    <p:sldId id="364" r:id="rId19"/>
    <p:sldId id="365" r:id="rId20"/>
    <p:sldId id="366" r:id="rId21"/>
    <p:sldId id="367" r:id="rId22"/>
    <p:sldId id="361" r:id="rId23"/>
    <p:sldId id="350" r:id="rId24"/>
    <p:sldId id="292" r:id="rId25"/>
    <p:sldId id="293" r:id="rId26"/>
    <p:sldId id="287" r:id="rId27"/>
    <p:sldId id="356" r:id="rId28"/>
    <p:sldId id="297" r:id="rId29"/>
    <p:sldId id="302" r:id="rId30"/>
    <p:sldId id="301" r:id="rId31"/>
    <p:sldId id="306" r:id="rId32"/>
    <p:sldId id="401" r:id="rId33"/>
    <p:sldId id="322" r:id="rId34"/>
    <p:sldId id="408" r:id="rId35"/>
    <p:sldId id="415" r:id="rId36"/>
    <p:sldId id="416" r:id="rId37"/>
    <p:sldId id="417" r:id="rId38"/>
    <p:sldId id="352" r:id="rId39"/>
    <p:sldId id="259" r:id="rId40"/>
    <p:sldId id="339" r:id="rId41"/>
    <p:sldId id="370" r:id="rId42"/>
    <p:sldId id="369" r:id="rId43"/>
    <p:sldId id="340" r:id="rId44"/>
    <p:sldId id="371" r:id="rId45"/>
    <p:sldId id="341" r:id="rId46"/>
    <p:sldId id="372" r:id="rId47"/>
    <p:sldId id="342" r:id="rId48"/>
    <p:sldId id="373" r:id="rId49"/>
    <p:sldId id="374" r:id="rId50"/>
    <p:sldId id="375" r:id="rId51"/>
    <p:sldId id="343" r:id="rId52"/>
    <p:sldId id="376" r:id="rId53"/>
    <p:sldId id="344" r:id="rId54"/>
    <p:sldId id="404" r:id="rId55"/>
    <p:sldId id="405" r:id="rId56"/>
    <p:sldId id="345" r:id="rId57"/>
    <p:sldId id="346" r:id="rId58"/>
    <p:sldId id="347" r:id="rId59"/>
    <p:sldId id="267" r:id="rId60"/>
    <p:sldId id="268" r:id="rId61"/>
    <p:sldId id="409" r:id="rId6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varScale="1">
        <p:scale>
          <a:sx n="111" d="100"/>
          <a:sy n="111" d="100"/>
        </p:scale>
        <p:origin x="-1120" y="-104"/>
      </p:cViewPr>
      <p:guideLst>
        <p:guide orient="horz" pos="2160"/>
        <p:guide pos="2880"/>
      </p:guideLst>
    </p:cSldViewPr>
  </p:slideViewPr>
  <p:notesTextViewPr>
    <p:cViewPr>
      <p:scale>
        <a:sx n="100" d="100"/>
        <a:sy n="100" d="100"/>
      </p:scale>
      <p:origin x="0" y="0"/>
    </p:cViewPr>
  </p:notesTextViewPr>
  <p:sorterViewPr>
    <p:cViewPr>
      <p:scale>
        <a:sx n="85" d="100"/>
        <a:sy n="85"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notesMaster" Target="notesMasters/notesMaster1.xml"/><Relationship Id="rId64" Type="http://schemas.openxmlformats.org/officeDocument/2006/relationships/printerSettings" Target="printerSettings/printerSettings1.bin"/><Relationship Id="rId65" Type="http://schemas.openxmlformats.org/officeDocument/2006/relationships/presProps" Target="presProps.xml"/><Relationship Id="rId66" Type="http://schemas.openxmlformats.org/officeDocument/2006/relationships/viewProps" Target="viewProps.xml"/><Relationship Id="rId67" Type="http://schemas.openxmlformats.org/officeDocument/2006/relationships/theme" Target="theme/theme1.xml"/><Relationship Id="rId68" Type="http://schemas.openxmlformats.org/officeDocument/2006/relationships/tableStyles" Target="tableStyle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31.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31.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31.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31.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31.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31.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31.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31.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33.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33.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4.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33.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7.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3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3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31.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31.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3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2BB5ED0-9C93-764C-B037-C7E5563C924B}" type="datetimeFigureOut">
              <a:rPr lang="en-US" smtClean="0"/>
              <a:t>2/27/15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99848CD-86DF-204B-8944-A9E910474B0D}" type="slidenum">
              <a:rPr lang="en-US" smtClean="0"/>
              <a:t>‹#›</a:t>
            </a:fld>
            <a:endParaRPr lang="en-US"/>
          </a:p>
        </p:txBody>
      </p:sp>
    </p:spTree>
    <p:extLst>
      <p:ext uri="{BB962C8B-B14F-4D97-AF65-F5344CB8AC3E}">
        <p14:creationId xmlns:p14="http://schemas.microsoft.com/office/powerpoint/2010/main" val="598844236"/>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Start her</a:t>
            </a:r>
            <a:r>
              <a:rPr lang="en-US" baseline="0" dirty="0" smtClean="0"/>
              <a:t>e – more or less.</a:t>
            </a:r>
            <a:endParaRPr lang="en-US" dirty="0"/>
          </a:p>
        </p:txBody>
      </p:sp>
      <p:sp>
        <p:nvSpPr>
          <p:cNvPr id="4" name="Slide Number Placeholder 3"/>
          <p:cNvSpPr>
            <a:spLocks noGrp="1"/>
          </p:cNvSpPr>
          <p:nvPr>
            <p:ph type="sldNum" sz="quarter" idx="10"/>
          </p:nvPr>
        </p:nvSpPr>
        <p:spPr/>
        <p:txBody>
          <a:bodyPr/>
          <a:lstStyle/>
          <a:p>
            <a:fld id="{E99848CD-86DF-204B-8944-A9E910474B0D}" type="slidenum">
              <a:rPr lang="en-US" smtClean="0"/>
              <a:t>12</a:t>
            </a:fld>
            <a:endParaRPr lang="en-US"/>
          </a:p>
        </p:txBody>
      </p:sp>
    </p:spTree>
    <p:extLst>
      <p:ext uri="{BB962C8B-B14F-4D97-AF65-F5344CB8AC3E}">
        <p14:creationId xmlns:p14="http://schemas.microsoft.com/office/powerpoint/2010/main" val="36530090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F6B76AAF-8B28-44B5-AB6A-CE42969A483E}" type="slidenum">
              <a:rPr lang="en-US" smtClean="0"/>
              <a:t>39</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A8FB05E3-C765-D343-93BA-D3A87F0C680A}" type="slidenum">
              <a:rPr lang="en-US">
                <a:ea typeface="ＭＳ Ｐゴシック" pitchFamily="-112" charset="-128"/>
                <a:cs typeface="ＭＳ Ｐゴシック" pitchFamily="-112" charset="-128"/>
              </a:rPr>
              <a:pPr fontAlgn="base">
                <a:spcBef>
                  <a:spcPct val="0"/>
                </a:spcBef>
                <a:spcAft>
                  <a:spcPct val="0"/>
                </a:spcAft>
              </a:pPr>
              <a:t>61</a:t>
            </a:fld>
            <a:endParaRPr lang="en-US">
              <a:ea typeface="ＭＳ Ｐゴシック" pitchFamily="-112" charset="-128"/>
              <a:cs typeface="ＭＳ Ｐゴシック" pitchFamily="-112" charset="-128"/>
            </a:endParaRPr>
          </a:p>
        </p:txBody>
      </p:sp>
      <p:sp>
        <p:nvSpPr>
          <p:cNvPr id="179203" name="Rectangle 2"/>
          <p:cNvSpPr>
            <a:spLocks noGrp="1" noRot="1" noChangeAspect="1" noChangeArrowheads="1"/>
          </p:cNvSpPr>
          <p:nvPr>
            <p:ph type="sldImg"/>
          </p:nvPr>
        </p:nvSpPr>
        <p:spPr bwMode="auto">
          <a:solidFill>
            <a:srgbClr val="FFFFFF"/>
          </a:solidFill>
          <a:ln>
            <a:solidFill>
              <a:srgbClr val="000000"/>
            </a:solidFill>
            <a:miter lim="800000"/>
            <a:headEnd/>
            <a:tailEnd/>
          </a:ln>
        </p:spPr>
      </p:sp>
      <p:sp>
        <p:nvSpPr>
          <p:cNvPr id="179204" name="Rectangle 3"/>
          <p:cNvSpPr>
            <a:spLocks noGrp="1" noChangeArrowheads="1"/>
          </p:cNvSpPr>
          <p:nvPr>
            <p:ph type="body" idx="1"/>
          </p:nvPr>
        </p:nvSpPr>
        <p:spPr bwMode="auto">
          <a:xfrm>
            <a:off x="914400" y="4343400"/>
            <a:ext cx="5029200" cy="4114800"/>
          </a:xfrm>
          <a:solidFill>
            <a:srgbClr val="FFFFFF"/>
          </a:solidFill>
          <a:ln>
            <a:solidFill>
              <a:srgbClr val="000000"/>
            </a:solidFill>
            <a:miter lim="800000"/>
            <a:headEnd/>
            <a:tailEnd/>
          </a:ln>
        </p:spPr>
        <p:txBody>
          <a:bodyPr wrap="square" numCol="1" anchor="t" anchorCtr="0" compatLnSpc="1">
            <a:prstTxWarp prst="textNoShape">
              <a:avLst/>
            </a:prstTxWarp>
          </a:bodyPr>
          <a:lstStyle/>
          <a:p>
            <a:pPr>
              <a:spcBef>
                <a:spcPct val="0"/>
              </a:spcBef>
            </a:pPr>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Start her</a:t>
            </a:r>
            <a:r>
              <a:rPr lang="en-US" baseline="0" dirty="0" smtClean="0"/>
              <a:t>e – more or less.</a:t>
            </a:r>
            <a:endParaRPr lang="en-US" dirty="0"/>
          </a:p>
        </p:txBody>
      </p:sp>
      <p:sp>
        <p:nvSpPr>
          <p:cNvPr id="4" name="Slide Number Placeholder 3"/>
          <p:cNvSpPr>
            <a:spLocks noGrp="1"/>
          </p:cNvSpPr>
          <p:nvPr>
            <p:ph type="sldNum" sz="quarter" idx="10"/>
          </p:nvPr>
        </p:nvSpPr>
        <p:spPr/>
        <p:txBody>
          <a:bodyPr/>
          <a:lstStyle/>
          <a:p>
            <a:fld id="{E99848CD-86DF-204B-8944-A9E910474B0D}" type="slidenum">
              <a:rPr lang="en-US" smtClean="0"/>
              <a:t>13</a:t>
            </a:fld>
            <a:endParaRPr lang="en-US"/>
          </a:p>
        </p:txBody>
      </p:sp>
    </p:spTree>
    <p:extLst>
      <p:ext uri="{BB962C8B-B14F-4D97-AF65-F5344CB8AC3E}">
        <p14:creationId xmlns:p14="http://schemas.microsoft.com/office/powerpoint/2010/main" val="36530090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Start her</a:t>
            </a:r>
            <a:r>
              <a:rPr lang="en-US" baseline="0" dirty="0" smtClean="0"/>
              <a:t>e – more or less.</a:t>
            </a:r>
            <a:endParaRPr lang="en-US" dirty="0"/>
          </a:p>
        </p:txBody>
      </p:sp>
      <p:sp>
        <p:nvSpPr>
          <p:cNvPr id="4" name="Slide Number Placeholder 3"/>
          <p:cNvSpPr>
            <a:spLocks noGrp="1"/>
          </p:cNvSpPr>
          <p:nvPr>
            <p:ph type="sldNum" sz="quarter" idx="10"/>
          </p:nvPr>
        </p:nvSpPr>
        <p:spPr/>
        <p:txBody>
          <a:bodyPr/>
          <a:lstStyle/>
          <a:p>
            <a:fld id="{E99848CD-86DF-204B-8944-A9E910474B0D}" type="slidenum">
              <a:rPr lang="en-US" smtClean="0"/>
              <a:t>14</a:t>
            </a:fld>
            <a:endParaRPr lang="en-US"/>
          </a:p>
        </p:txBody>
      </p:sp>
    </p:spTree>
    <p:extLst>
      <p:ext uri="{BB962C8B-B14F-4D97-AF65-F5344CB8AC3E}">
        <p14:creationId xmlns:p14="http://schemas.microsoft.com/office/powerpoint/2010/main" val="36530090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863EC3C-D287-4F41-9226-781A385A2F92}" type="slidenum">
              <a:rPr lang="en-US"/>
              <a:pPr/>
              <a:t>22</a:t>
            </a:fld>
            <a:endParaRPr lang="en-US"/>
          </a:p>
        </p:txBody>
      </p:sp>
      <p:sp>
        <p:nvSpPr>
          <p:cNvPr id="311298" name="Rectangle 2"/>
          <p:cNvSpPr>
            <a:spLocks noGrp="1" noRot="1" noChangeAspect="1" noChangeArrowheads="1" noTextEdit="1"/>
          </p:cNvSpPr>
          <p:nvPr>
            <p:ph type="sldImg"/>
          </p:nvPr>
        </p:nvSpPr>
        <p:spPr>
          <a:ln/>
        </p:spPr>
      </p:sp>
      <p:sp>
        <p:nvSpPr>
          <p:cNvPr id="31129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863EC3C-D287-4F41-9226-781A385A2F92}" type="slidenum">
              <a:rPr lang="en-US"/>
              <a:pPr/>
              <a:t>26</a:t>
            </a:fld>
            <a:endParaRPr lang="en-US"/>
          </a:p>
        </p:txBody>
      </p:sp>
      <p:sp>
        <p:nvSpPr>
          <p:cNvPr id="311298" name="Rectangle 2"/>
          <p:cNvSpPr>
            <a:spLocks noGrp="1" noRot="1" noChangeAspect="1" noChangeArrowheads="1" noTextEdit="1"/>
          </p:cNvSpPr>
          <p:nvPr>
            <p:ph type="sldImg"/>
          </p:nvPr>
        </p:nvSpPr>
        <p:spPr>
          <a:ln/>
        </p:spPr>
      </p:sp>
      <p:sp>
        <p:nvSpPr>
          <p:cNvPr id="31129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863EC3C-D287-4F41-9226-781A385A2F92}" type="slidenum">
              <a:rPr lang="en-US"/>
              <a:pPr/>
              <a:t>27</a:t>
            </a:fld>
            <a:endParaRPr lang="en-US"/>
          </a:p>
        </p:txBody>
      </p:sp>
      <p:sp>
        <p:nvSpPr>
          <p:cNvPr id="311298" name="Rectangle 2"/>
          <p:cNvSpPr>
            <a:spLocks noGrp="1" noRot="1" noChangeAspect="1" noChangeArrowheads="1" noTextEdit="1"/>
          </p:cNvSpPr>
          <p:nvPr>
            <p:ph type="sldImg"/>
          </p:nvPr>
        </p:nvSpPr>
        <p:spPr>
          <a:ln/>
        </p:spPr>
      </p:sp>
      <p:sp>
        <p:nvSpPr>
          <p:cNvPr id="31129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7"/>
          <p:cNvSpPr>
            <a:spLocks noGrp="1" noChangeArrowheads="1"/>
          </p:cNvSpPr>
          <p:nvPr>
            <p:ph type="sldNum" sz="quarter" idx="5"/>
          </p:nvPr>
        </p:nvSpPr>
        <p:spPr>
          <a:noFill/>
        </p:spPr>
        <p:txBody>
          <a:bodyPr/>
          <a:lstStyle/>
          <a:p>
            <a:fld id="{AD3D3353-EA45-8A48-B166-E5F774E1BEF4}" type="slidenum">
              <a:rPr lang="en-US">
                <a:latin typeface="Times New Roman" pitchFamily="-110" charset="0"/>
                <a:ea typeface="Arial" pitchFamily="-110" charset="0"/>
                <a:cs typeface="Arial" pitchFamily="-110" charset="0"/>
              </a:rPr>
              <a:pPr/>
              <a:t>29</a:t>
            </a:fld>
            <a:endParaRPr lang="en-US">
              <a:latin typeface="Times New Roman" pitchFamily="-110" charset="0"/>
              <a:ea typeface="Arial" pitchFamily="-110" charset="0"/>
              <a:cs typeface="Arial" pitchFamily="-110" charset="0"/>
            </a:endParaRPr>
          </a:p>
        </p:txBody>
      </p:sp>
      <p:sp>
        <p:nvSpPr>
          <p:cNvPr id="54275" name="Rectangle 2"/>
          <p:cNvSpPr>
            <a:spLocks noGrp="1" noRot="1" noChangeAspect="1" noChangeArrowheads="1" noTextEdit="1"/>
          </p:cNvSpPr>
          <p:nvPr>
            <p:ph type="sldImg"/>
          </p:nvPr>
        </p:nvSpPr>
        <p:spPr>
          <a:ln/>
        </p:spPr>
      </p:sp>
      <p:sp>
        <p:nvSpPr>
          <p:cNvPr id="54276" name="Rectangle 3"/>
          <p:cNvSpPr>
            <a:spLocks noGrp="1" noChangeArrowheads="1"/>
          </p:cNvSpPr>
          <p:nvPr>
            <p:ph type="body" idx="1"/>
          </p:nvPr>
        </p:nvSpPr>
        <p:spPr>
          <a:noFill/>
          <a:ln/>
        </p:spPr>
        <p:txBody>
          <a:bodyPr/>
          <a:lstStyle/>
          <a:p>
            <a:pPr eaLnBrk="1" hangingPunct="1"/>
            <a:endParaRPr lang="en-US">
              <a:latin typeface="Times New Roman" pitchFamily="-110" charset="0"/>
              <a:ea typeface="Arial" pitchFamily="-110" charset="0"/>
              <a:cs typeface="Arial" pitchFamily="-110"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p:cNvSpPr>
            <a:spLocks noGrp="1" noChangeArrowheads="1"/>
          </p:cNvSpPr>
          <p:nvPr>
            <p:ph type="sldNum" sz="quarter" idx="5"/>
          </p:nvPr>
        </p:nvSpPr>
        <p:spPr>
          <a:noFill/>
        </p:spPr>
        <p:txBody>
          <a:bodyPr/>
          <a:lstStyle/>
          <a:p>
            <a:fld id="{C06FEE68-FD95-7B4A-BA93-D884BC018C58}" type="slidenum">
              <a:rPr lang="en-US">
                <a:latin typeface="Times New Roman" pitchFamily="-110" charset="0"/>
                <a:ea typeface="Arial" pitchFamily="-110" charset="0"/>
                <a:cs typeface="Arial" pitchFamily="-110" charset="0"/>
              </a:rPr>
              <a:pPr/>
              <a:t>30</a:t>
            </a:fld>
            <a:endParaRPr lang="en-US">
              <a:latin typeface="Times New Roman" pitchFamily="-110" charset="0"/>
              <a:ea typeface="Arial" pitchFamily="-110" charset="0"/>
              <a:cs typeface="Arial" pitchFamily="-110" charset="0"/>
            </a:endParaRPr>
          </a:p>
        </p:txBody>
      </p:sp>
      <p:sp>
        <p:nvSpPr>
          <p:cNvPr id="66563" name="Rectangle 2"/>
          <p:cNvSpPr>
            <a:spLocks noGrp="1" noRot="1" noChangeAspect="1" noChangeArrowheads="1" noTextEdit="1"/>
          </p:cNvSpPr>
          <p:nvPr>
            <p:ph type="sldImg"/>
          </p:nvPr>
        </p:nvSpPr>
        <p:spPr>
          <a:ln/>
        </p:spPr>
      </p:sp>
      <p:sp>
        <p:nvSpPr>
          <p:cNvPr id="66564" name="Rectangle 3"/>
          <p:cNvSpPr>
            <a:spLocks noGrp="1" noChangeArrowheads="1"/>
          </p:cNvSpPr>
          <p:nvPr>
            <p:ph type="body" idx="1"/>
          </p:nvPr>
        </p:nvSpPr>
        <p:spPr>
          <a:noFill/>
          <a:ln/>
        </p:spPr>
        <p:txBody>
          <a:bodyPr/>
          <a:lstStyle/>
          <a:p>
            <a:pPr eaLnBrk="1" hangingPunct="1"/>
            <a:endParaRPr lang="en-US">
              <a:latin typeface="Times New Roman" pitchFamily="-110" charset="0"/>
              <a:ea typeface="Arial" pitchFamily="-110" charset="0"/>
              <a:cs typeface="Arial" pitchFamily="-110"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Table for comparison – check Lily and Bill’s review.</a:t>
            </a:r>
            <a:endParaRPr lang="en-US" dirty="0"/>
          </a:p>
        </p:txBody>
      </p:sp>
      <p:sp>
        <p:nvSpPr>
          <p:cNvPr id="4" name="Slide Number Placeholder 3"/>
          <p:cNvSpPr>
            <a:spLocks noGrp="1"/>
          </p:cNvSpPr>
          <p:nvPr>
            <p:ph type="sldNum" sz="quarter" idx="10"/>
          </p:nvPr>
        </p:nvSpPr>
        <p:spPr/>
        <p:txBody>
          <a:bodyPr/>
          <a:lstStyle/>
          <a:p>
            <a:fld id="{E99848CD-86DF-204B-8944-A9E910474B0D}" type="slidenum">
              <a:rPr lang="en-US" smtClean="0"/>
              <a:t>35</a:t>
            </a:fld>
            <a:endParaRPr lang="en-US"/>
          </a:p>
        </p:txBody>
      </p:sp>
    </p:spTree>
    <p:extLst>
      <p:ext uri="{BB962C8B-B14F-4D97-AF65-F5344CB8AC3E}">
        <p14:creationId xmlns:p14="http://schemas.microsoft.com/office/powerpoint/2010/main" val="10794442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FB0341A7-2577-2941-B585-E6ABD8CAE86E}" type="datetimeFigureOut">
              <a:rPr lang="en-US" smtClean="0"/>
              <a:t>2/27/15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253A9B7-A94C-7D46-B215-6B18AB66C6E1}" type="slidenum">
              <a:rPr lang="en-US" smtClean="0"/>
              <a:t>‹#›</a:t>
            </a:fld>
            <a:endParaRPr lang="en-US"/>
          </a:p>
        </p:txBody>
      </p:sp>
    </p:spTree>
    <p:extLst>
      <p:ext uri="{BB962C8B-B14F-4D97-AF65-F5344CB8AC3E}">
        <p14:creationId xmlns:p14="http://schemas.microsoft.com/office/powerpoint/2010/main" val="8586110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B0341A7-2577-2941-B585-E6ABD8CAE86E}" type="datetimeFigureOut">
              <a:rPr lang="en-US" smtClean="0"/>
              <a:t>2/27/15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253A9B7-A94C-7D46-B215-6B18AB66C6E1}" type="slidenum">
              <a:rPr lang="en-US" smtClean="0"/>
              <a:t>‹#›</a:t>
            </a:fld>
            <a:endParaRPr lang="en-US"/>
          </a:p>
        </p:txBody>
      </p:sp>
    </p:spTree>
    <p:extLst>
      <p:ext uri="{BB962C8B-B14F-4D97-AF65-F5344CB8AC3E}">
        <p14:creationId xmlns:p14="http://schemas.microsoft.com/office/powerpoint/2010/main" val="29604787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B0341A7-2577-2941-B585-E6ABD8CAE86E}" type="datetimeFigureOut">
              <a:rPr lang="en-US" smtClean="0"/>
              <a:t>2/27/15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253A9B7-A94C-7D46-B215-6B18AB66C6E1}" type="slidenum">
              <a:rPr lang="en-US" smtClean="0"/>
              <a:t>‹#›</a:t>
            </a:fld>
            <a:endParaRPr lang="en-US"/>
          </a:p>
        </p:txBody>
      </p:sp>
    </p:spTree>
    <p:extLst>
      <p:ext uri="{BB962C8B-B14F-4D97-AF65-F5344CB8AC3E}">
        <p14:creationId xmlns:p14="http://schemas.microsoft.com/office/powerpoint/2010/main" val="37909565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B0341A7-2577-2941-B585-E6ABD8CAE86E}" type="datetimeFigureOut">
              <a:rPr lang="en-US" smtClean="0"/>
              <a:t>2/27/15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253A9B7-A94C-7D46-B215-6B18AB66C6E1}" type="slidenum">
              <a:rPr lang="en-US" smtClean="0"/>
              <a:t>‹#›</a:t>
            </a:fld>
            <a:endParaRPr lang="en-US"/>
          </a:p>
        </p:txBody>
      </p:sp>
    </p:spTree>
    <p:extLst>
      <p:ext uri="{BB962C8B-B14F-4D97-AF65-F5344CB8AC3E}">
        <p14:creationId xmlns:p14="http://schemas.microsoft.com/office/powerpoint/2010/main" val="2073754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B0341A7-2577-2941-B585-E6ABD8CAE86E}" type="datetimeFigureOut">
              <a:rPr lang="en-US" smtClean="0"/>
              <a:t>2/27/15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253A9B7-A94C-7D46-B215-6B18AB66C6E1}" type="slidenum">
              <a:rPr lang="en-US" smtClean="0"/>
              <a:t>‹#›</a:t>
            </a:fld>
            <a:endParaRPr lang="en-US"/>
          </a:p>
        </p:txBody>
      </p:sp>
    </p:spTree>
    <p:extLst>
      <p:ext uri="{BB962C8B-B14F-4D97-AF65-F5344CB8AC3E}">
        <p14:creationId xmlns:p14="http://schemas.microsoft.com/office/powerpoint/2010/main" val="22904096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FB0341A7-2577-2941-B585-E6ABD8CAE86E}" type="datetimeFigureOut">
              <a:rPr lang="en-US" smtClean="0"/>
              <a:t>2/27/15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253A9B7-A94C-7D46-B215-6B18AB66C6E1}" type="slidenum">
              <a:rPr lang="en-US" smtClean="0"/>
              <a:t>‹#›</a:t>
            </a:fld>
            <a:endParaRPr lang="en-US"/>
          </a:p>
        </p:txBody>
      </p:sp>
    </p:spTree>
    <p:extLst>
      <p:ext uri="{BB962C8B-B14F-4D97-AF65-F5344CB8AC3E}">
        <p14:creationId xmlns:p14="http://schemas.microsoft.com/office/powerpoint/2010/main" val="21510044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FB0341A7-2577-2941-B585-E6ABD8CAE86E}" type="datetimeFigureOut">
              <a:rPr lang="en-US" smtClean="0"/>
              <a:t>2/27/15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253A9B7-A94C-7D46-B215-6B18AB66C6E1}" type="slidenum">
              <a:rPr lang="en-US" smtClean="0"/>
              <a:t>‹#›</a:t>
            </a:fld>
            <a:endParaRPr lang="en-US"/>
          </a:p>
        </p:txBody>
      </p:sp>
    </p:spTree>
    <p:extLst>
      <p:ext uri="{BB962C8B-B14F-4D97-AF65-F5344CB8AC3E}">
        <p14:creationId xmlns:p14="http://schemas.microsoft.com/office/powerpoint/2010/main" val="30080810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B0341A7-2577-2941-B585-E6ABD8CAE86E}" type="datetimeFigureOut">
              <a:rPr lang="en-US" smtClean="0"/>
              <a:t>2/27/15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253A9B7-A94C-7D46-B215-6B18AB66C6E1}" type="slidenum">
              <a:rPr lang="en-US" smtClean="0"/>
              <a:t>‹#›</a:t>
            </a:fld>
            <a:endParaRPr lang="en-US"/>
          </a:p>
        </p:txBody>
      </p:sp>
    </p:spTree>
    <p:extLst>
      <p:ext uri="{BB962C8B-B14F-4D97-AF65-F5344CB8AC3E}">
        <p14:creationId xmlns:p14="http://schemas.microsoft.com/office/powerpoint/2010/main" val="35885715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B0341A7-2577-2941-B585-E6ABD8CAE86E}" type="datetimeFigureOut">
              <a:rPr lang="en-US" smtClean="0"/>
              <a:t>2/27/15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253A9B7-A94C-7D46-B215-6B18AB66C6E1}" type="slidenum">
              <a:rPr lang="en-US" smtClean="0"/>
              <a:t>‹#›</a:t>
            </a:fld>
            <a:endParaRPr lang="en-US"/>
          </a:p>
        </p:txBody>
      </p:sp>
    </p:spTree>
    <p:extLst>
      <p:ext uri="{BB962C8B-B14F-4D97-AF65-F5344CB8AC3E}">
        <p14:creationId xmlns:p14="http://schemas.microsoft.com/office/powerpoint/2010/main" val="12985346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B0341A7-2577-2941-B585-E6ABD8CAE86E}" type="datetimeFigureOut">
              <a:rPr lang="en-US" smtClean="0"/>
              <a:t>2/27/15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253A9B7-A94C-7D46-B215-6B18AB66C6E1}" type="slidenum">
              <a:rPr lang="en-US" smtClean="0"/>
              <a:t>‹#›</a:t>
            </a:fld>
            <a:endParaRPr lang="en-US"/>
          </a:p>
        </p:txBody>
      </p:sp>
    </p:spTree>
    <p:extLst>
      <p:ext uri="{BB962C8B-B14F-4D97-AF65-F5344CB8AC3E}">
        <p14:creationId xmlns:p14="http://schemas.microsoft.com/office/powerpoint/2010/main" val="9413679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B0341A7-2577-2941-B585-E6ABD8CAE86E}" type="datetimeFigureOut">
              <a:rPr lang="en-US" smtClean="0"/>
              <a:t>2/27/15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253A9B7-A94C-7D46-B215-6B18AB66C6E1}" type="slidenum">
              <a:rPr lang="en-US" smtClean="0"/>
              <a:t>‹#›</a:t>
            </a:fld>
            <a:endParaRPr lang="en-US"/>
          </a:p>
        </p:txBody>
      </p:sp>
    </p:spTree>
    <p:extLst>
      <p:ext uri="{BB962C8B-B14F-4D97-AF65-F5344CB8AC3E}">
        <p14:creationId xmlns:p14="http://schemas.microsoft.com/office/powerpoint/2010/main" val="3119606247"/>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B0341A7-2577-2941-B585-E6ABD8CAE86E}" type="datetimeFigureOut">
              <a:rPr lang="en-US" smtClean="0"/>
              <a:t>2/27/15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253A9B7-A94C-7D46-B215-6B18AB66C6E1}" type="slidenum">
              <a:rPr lang="en-US" smtClean="0"/>
              <a:t>‹#›</a:t>
            </a:fld>
            <a:endParaRPr lang="en-US"/>
          </a:p>
        </p:txBody>
      </p:sp>
    </p:spTree>
    <p:extLst>
      <p:ext uri="{BB962C8B-B14F-4D97-AF65-F5344CB8AC3E}">
        <p14:creationId xmlns:p14="http://schemas.microsoft.com/office/powerpoint/2010/main" val="424767756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emf"/><Relationship Id="rId4" Type="http://schemas.openxmlformats.org/officeDocument/2006/relationships/image" Target="../media/image21.emf"/><Relationship Id="rId1" Type="http://schemas.openxmlformats.org/officeDocument/2006/relationships/slideLayout" Target="../slideLayouts/slideLayout6.xml"/><Relationship Id="rId2" Type="http://schemas.openxmlformats.org/officeDocument/2006/relationships/image" Target="../media/image19.em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xml"/><Relationship Id="rId3"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 Id="rId3"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 Id="rId3"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3.png"/><Relationship Id="rId3" Type="http://schemas.openxmlformats.org/officeDocument/2006/relationships/image" Target="../media/image2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bionetgen.org/q-bio-14"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5.png"/><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28.xml.rels><?xml version="1.0" encoding="UTF-8" standalone="yes"?>
<Relationships xmlns="http://schemas.openxmlformats.org/package/2006/relationships"><Relationship Id="rId3" Type="http://schemas.openxmlformats.org/officeDocument/2006/relationships/oleObject" Target="../embeddings/Microsoft_Word_97_-_2004_Document2.doc"/><Relationship Id="rId4" Type="http://schemas.openxmlformats.org/officeDocument/2006/relationships/image" Target="../media/image24.emf"/><Relationship Id="rId1" Type="http://schemas.openxmlformats.org/officeDocument/2006/relationships/vmlDrawing" Target="../drawings/vmlDrawing2.vml"/><Relationship Id="rId2"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emonet.biology.yale.edu/nfsim/" TargetMode="External"/><Relationship Id="rId4" Type="http://schemas.openxmlformats.org/officeDocument/2006/relationships/image" Target="../media/image25.emf"/><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26.emf"/></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oleObject" Target="../embeddings/Microsoft_Word_97_-_2004_Document3.doc"/><Relationship Id="rId5" Type="http://schemas.openxmlformats.org/officeDocument/2006/relationships/image" Target="../media/image27.emf"/><Relationship Id="rId1" Type="http://schemas.openxmlformats.org/officeDocument/2006/relationships/vmlDrawing" Target="../drawings/vmlDrawing3.vml"/><Relationship Id="rId2"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9.em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0.emf"/><Relationship Id="rId3" Type="http://schemas.openxmlformats.org/officeDocument/2006/relationships/image" Target="../media/image2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36.xml.rels><?xml version="1.0" encoding="UTF-8" standalone="yes"?>
<Relationships xmlns="http://schemas.openxmlformats.org/package/2006/relationships"><Relationship Id="rId3" Type="http://schemas.openxmlformats.org/officeDocument/2006/relationships/hyperlink" Target="http://sbml.org" TargetMode="External"/><Relationship Id="rId4" Type="http://schemas.openxmlformats.org/officeDocument/2006/relationships/hyperlink" Target="http://web.mit.edu/irc/ssc/" TargetMode="External"/><Relationship Id="rId5" Type="http://schemas.openxmlformats.org/officeDocument/2006/relationships/hyperlink" Target="http://mcell.org" TargetMode="External"/><Relationship Id="rId6" Type="http://schemas.openxmlformats.org/officeDocument/2006/relationships/hyperlink" Target="http://www.smoldyn.org/" TargetMode="External"/><Relationship Id="rId7" Type="http://schemas.openxmlformats.org/officeDocument/2006/relationships/hyperlink" Target="http://biomodels.org" TargetMode="External"/><Relationship Id="rId8" Type="http://schemas.openxmlformats.org/officeDocument/2006/relationships/hyperlink" Target="http://ratomizer.appspot.com/translate" TargetMode="External"/><Relationship Id="rId9" Type="http://schemas.openxmlformats.org/officeDocument/2006/relationships/hyperlink" Target="http://code.google.com/p/ptempest" TargetMode="External"/><Relationship Id="rId10" Type="http://schemas.openxmlformats.org/officeDocument/2006/relationships/hyperlink" Target="http://code.google.com/p/bionetgen/boolean" TargetMode="External"/><Relationship Id="rId11" Type="http://schemas.openxmlformats.org/officeDocument/2006/relationships/hyperlink" Target="http://bionetgen.org" TargetMode="External"/><Relationship Id="rId1" Type="http://schemas.openxmlformats.org/officeDocument/2006/relationships/slideLayout" Target="../slideLayouts/slideLayout2.xml"/><Relationship Id="rId2" Type="http://schemas.openxmlformats.org/officeDocument/2006/relationships/hyperlink" Target="http://rulehub.org"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4.emf"/></Relationships>
</file>

<file path=ppt/slides/_rels/slide4.xml.rels><?xml version="1.0" encoding="UTF-8" standalone="yes"?>
<Relationships xmlns="http://schemas.openxmlformats.org/package/2006/relationships"><Relationship Id="rId3" Type="http://schemas.openxmlformats.org/officeDocument/2006/relationships/oleObject" Target="../embeddings/Microsoft_Word_97_-_2004_Document1.doc"/><Relationship Id="rId4" Type="http://schemas.openxmlformats.org/officeDocument/2006/relationships/image" Target="../media/image1.emf"/><Relationship Id="rId1" Type="http://schemas.openxmlformats.org/officeDocument/2006/relationships/vmlDrawing" Target="../drawings/vmlDrawing1.vml"/><Relationship Id="rId2"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oleObject" Target="../embeddings/oleObject1.bin"/><Relationship Id="rId4" Type="http://schemas.openxmlformats.org/officeDocument/2006/relationships/image" Target="../media/image31.emf"/><Relationship Id="rId1" Type="http://schemas.openxmlformats.org/officeDocument/2006/relationships/vmlDrawing" Target="../drawings/vmlDrawing4.vml"/><Relationship Id="rId2"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oleObject" Target="../embeddings/oleObject2.bin"/><Relationship Id="rId4" Type="http://schemas.openxmlformats.org/officeDocument/2006/relationships/image" Target="../media/image31.emf"/><Relationship Id="rId1" Type="http://schemas.openxmlformats.org/officeDocument/2006/relationships/vmlDrawing" Target="../drawings/vmlDrawing5.vml"/><Relationship Id="rId2"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oleObject" Target="../embeddings/oleObject3.bin"/><Relationship Id="rId4" Type="http://schemas.openxmlformats.org/officeDocument/2006/relationships/image" Target="../media/image31.emf"/><Relationship Id="rId1" Type="http://schemas.openxmlformats.org/officeDocument/2006/relationships/vmlDrawing" Target="../drawings/vmlDrawing6.vml"/><Relationship Id="rId2"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oleObject" Target="../embeddings/oleObject4.bin"/><Relationship Id="rId4" Type="http://schemas.openxmlformats.org/officeDocument/2006/relationships/image" Target="../media/image31.emf"/><Relationship Id="rId1" Type="http://schemas.openxmlformats.org/officeDocument/2006/relationships/vmlDrawing" Target="../drawings/vmlDrawing7.vml"/><Relationship Id="rId2"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oleObject" Target="../embeddings/oleObject5.bin"/><Relationship Id="rId4" Type="http://schemas.openxmlformats.org/officeDocument/2006/relationships/image" Target="../media/image31.emf"/><Relationship Id="rId1" Type="http://schemas.openxmlformats.org/officeDocument/2006/relationships/vmlDrawing" Target="../drawings/vmlDrawing8.vml"/><Relationship Id="rId2"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oleObject" Target="../embeddings/oleObject6.bin"/><Relationship Id="rId4" Type="http://schemas.openxmlformats.org/officeDocument/2006/relationships/image" Target="../media/image31.emf"/><Relationship Id="rId1" Type="http://schemas.openxmlformats.org/officeDocument/2006/relationships/vmlDrawing" Target="../drawings/vmlDrawing9.vml"/><Relationship Id="rId2"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oleObject" Target="../embeddings/oleObject7.bin"/><Relationship Id="rId4" Type="http://schemas.openxmlformats.org/officeDocument/2006/relationships/image" Target="../media/image31.emf"/><Relationship Id="rId1" Type="http://schemas.openxmlformats.org/officeDocument/2006/relationships/vmlDrawing" Target="../drawings/vmlDrawing10.vml"/><Relationship Id="rId2"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oleObject" Target="../embeddings/oleObject8.bin"/><Relationship Id="rId4" Type="http://schemas.openxmlformats.org/officeDocument/2006/relationships/image" Target="../media/image31.emf"/><Relationship Id="rId1" Type="http://schemas.openxmlformats.org/officeDocument/2006/relationships/vmlDrawing" Target="../drawings/vmlDrawing11.vml"/><Relationship Id="rId2"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oleObject" Target="../embeddings/oleObject9.bin"/><Relationship Id="rId4" Type="http://schemas.openxmlformats.org/officeDocument/2006/relationships/image" Target="../media/image31.emf"/><Relationship Id="rId1" Type="http://schemas.openxmlformats.org/officeDocument/2006/relationships/vmlDrawing" Target="../drawings/vmlDrawing12.vml"/><Relationship Id="rId2"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oleObject" Target="../embeddings/oleObject10.bin"/><Relationship Id="rId4" Type="http://schemas.openxmlformats.org/officeDocument/2006/relationships/image" Target="../media/image31.emf"/><Relationship Id="rId1" Type="http://schemas.openxmlformats.org/officeDocument/2006/relationships/vmlDrawing" Target="../drawings/vmlDrawing13.vml"/><Relationship Id="rId2"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3.emf"/><Relationship Id="rId4" Type="http://schemas.openxmlformats.org/officeDocument/2006/relationships/image" Target="../media/image4.png"/><Relationship Id="rId1" Type="http://schemas.openxmlformats.org/officeDocument/2006/relationships/slideLayout" Target="../slideLayouts/slideLayout2.xml"/><Relationship Id="rId2" Type="http://schemas.openxmlformats.org/officeDocument/2006/relationships/image" Target="../media/image2.emf"/></Relationships>
</file>

<file path=ppt/slides/_rels/slide50.xml.rels><?xml version="1.0" encoding="UTF-8" standalone="yes"?>
<Relationships xmlns="http://schemas.openxmlformats.org/package/2006/relationships"><Relationship Id="rId3" Type="http://schemas.openxmlformats.org/officeDocument/2006/relationships/oleObject" Target="../embeddings/oleObject11.bin"/><Relationship Id="rId4" Type="http://schemas.openxmlformats.org/officeDocument/2006/relationships/image" Target="../media/image31.emf"/><Relationship Id="rId1" Type="http://schemas.openxmlformats.org/officeDocument/2006/relationships/vmlDrawing" Target="../drawings/vmlDrawing14.vml"/><Relationship Id="rId2"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oleObject" Target="../embeddings/oleObject12.bin"/><Relationship Id="rId4" Type="http://schemas.openxmlformats.org/officeDocument/2006/relationships/image" Target="../media/image31.emf"/><Relationship Id="rId1" Type="http://schemas.openxmlformats.org/officeDocument/2006/relationships/vmlDrawing" Target="../drawings/vmlDrawing15.vml"/><Relationship Id="rId2"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oleObject" Target="../embeddings/oleObject13.bin"/><Relationship Id="rId4" Type="http://schemas.openxmlformats.org/officeDocument/2006/relationships/image" Target="../media/image31.emf"/><Relationship Id="rId1" Type="http://schemas.openxmlformats.org/officeDocument/2006/relationships/vmlDrawing" Target="../drawings/vmlDrawing16.vml"/><Relationship Id="rId2"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oleObject" Target="../embeddings/oleObject14.bin"/><Relationship Id="rId4" Type="http://schemas.openxmlformats.org/officeDocument/2006/relationships/image" Target="../media/image31.emf"/><Relationship Id="rId1" Type="http://schemas.openxmlformats.org/officeDocument/2006/relationships/vmlDrawing" Target="../drawings/vmlDrawing17.vml"/><Relationship Id="rId2"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3.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2.emf"/></Relationships>
</file>

<file path=ppt/slides/_rels/slide56.xml.rels><?xml version="1.0" encoding="UTF-8" standalone="yes"?>
<Relationships xmlns="http://schemas.openxmlformats.org/package/2006/relationships"><Relationship Id="rId3" Type="http://schemas.openxmlformats.org/officeDocument/2006/relationships/oleObject" Target="../embeddings/oleObject15.bin"/><Relationship Id="rId4" Type="http://schemas.openxmlformats.org/officeDocument/2006/relationships/image" Target="../media/image33.emf"/><Relationship Id="rId1" Type="http://schemas.openxmlformats.org/officeDocument/2006/relationships/vmlDrawing" Target="../drawings/vmlDrawing18.vml"/><Relationship Id="rId2"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3" Type="http://schemas.openxmlformats.org/officeDocument/2006/relationships/oleObject" Target="../embeddings/oleObject16.bin"/><Relationship Id="rId4" Type="http://schemas.openxmlformats.org/officeDocument/2006/relationships/image" Target="../media/image33.emf"/><Relationship Id="rId1" Type="http://schemas.openxmlformats.org/officeDocument/2006/relationships/vmlDrawing" Target="../drawings/vmlDrawing19.vml"/><Relationship Id="rId2"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3" Type="http://schemas.openxmlformats.org/officeDocument/2006/relationships/oleObject" Target="../embeddings/oleObject17.bin"/><Relationship Id="rId4" Type="http://schemas.openxmlformats.org/officeDocument/2006/relationships/image" Target="../media/image33.emf"/><Relationship Id="rId1" Type="http://schemas.openxmlformats.org/officeDocument/2006/relationships/vmlDrawing" Target="../drawings/vmlDrawing20.vml"/><Relationship Id="rId2"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image" Target="../media/image9.png"/><Relationship Id="rId7" Type="http://schemas.openxmlformats.org/officeDocument/2006/relationships/image" Target="../media/image10.emf"/><Relationship Id="rId8" Type="http://schemas.openxmlformats.org/officeDocument/2006/relationships/image" Target="../media/image11.emf"/><Relationship Id="rId1" Type="http://schemas.openxmlformats.org/officeDocument/2006/relationships/slideLayout" Target="../slideLayouts/slideLayout6.xml"/><Relationship Id="rId2" Type="http://schemas.openxmlformats.org/officeDocument/2006/relationships/image" Target="../media/image5.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2.png"/><Relationship Id="rId3"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hyperlink" Target="http://rulebender.org" TargetMode="External"/><Relationship Id="rId4" Type="http://schemas.openxmlformats.org/officeDocument/2006/relationships/hyperlink" Target="http://nfsim.org" TargetMode="External"/><Relationship Id="rId5" Type="http://schemas.openxmlformats.org/officeDocument/2006/relationships/image" Target="../media/image14.emf"/><Relationship Id="rId6" Type="http://schemas.openxmlformats.org/officeDocument/2006/relationships/image" Target="../media/image15.png"/><Relationship Id="rId7" Type="http://schemas.openxmlformats.org/officeDocument/2006/relationships/image" Target="../media/image16.png"/><Relationship Id="rId8" Type="http://schemas.openxmlformats.org/officeDocument/2006/relationships/image" Target="../media/image17.png"/><Relationship Id="rId1" Type="http://schemas.openxmlformats.org/officeDocument/2006/relationships/slideLayout" Target="../slideLayouts/slideLayout6.xml"/><Relationship Id="rId2" Type="http://schemas.openxmlformats.org/officeDocument/2006/relationships/hyperlink" Target="http://bionetgen.org"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8.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457200"/>
            <a:ext cx="7772400" cy="1470025"/>
          </a:xfrm>
        </p:spPr>
        <p:txBody>
          <a:bodyPr>
            <a:normAutofit/>
          </a:bodyPr>
          <a:lstStyle/>
          <a:p>
            <a:pPr algn="l" fontAlgn="auto">
              <a:spcAft>
                <a:spcPts val="0"/>
              </a:spcAft>
              <a:defRPr/>
            </a:pPr>
            <a:r>
              <a:rPr lang="en-US" dirty="0" smtClean="0">
                <a:solidFill>
                  <a:schemeClr val="tx2">
                    <a:satMod val="130000"/>
                  </a:schemeClr>
                </a:solidFill>
                <a:ea typeface="+mj-ea"/>
                <a:cs typeface="+mj-cs"/>
              </a:rPr>
              <a:t>Rule-</a:t>
            </a:r>
            <a:r>
              <a:rPr lang="en-US" dirty="0" smtClean="0">
                <a:solidFill>
                  <a:schemeClr val="tx2">
                    <a:satMod val="130000"/>
                  </a:schemeClr>
                </a:solidFill>
              </a:rPr>
              <a:t>Based Modeling with </a:t>
            </a:r>
            <a:r>
              <a:rPr lang="en-US" cap="small" dirty="0" smtClean="0">
                <a:solidFill>
                  <a:schemeClr val="tx2">
                    <a:satMod val="130000"/>
                  </a:schemeClr>
                </a:solidFill>
              </a:rPr>
              <a:t>BioNetGen</a:t>
            </a:r>
            <a:endParaRPr lang="en-US" cap="small" dirty="0">
              <a:solidFill>
                <a:schemeClr val="tx2">
                  <a:satMod val="130000"/>
                </a:schemeClr>
              </a:solidFill>
              <a:ea typeface="+mj-ea"/>
              <a:cs typeface="+mj-cs"/>
            </a:endParaRPr>
          </a:p>
        </p:txBody>
      </p:sp>
      <p:sp>
        <p:nvSpPr>
          <p:cNvPr id="14340" name="TextBox 3"/>
          <p:cNvSpPr txBox="1">
            <a:spLocks noChangeArrowheads="1"/>
          </p:cNvSpPr>
          <p:nvPr/>
        </p:nvSpPr>
        <p:spPr bwMode="auto">
          <a:xfrm>
            <a:off x="609600" y="2208817"/>
            <a:ext cx="5235575" cy="1815882"/>
          </a:xfrm>
          <a:prstGeom prst="rect">
            <a:avLst/>
          </a:prstGeom>
          <a:noFill/>
          <a:ln w="9525">
            <a:noFill/>
            <a:miter lim="800000"/>
            <a:headEnd/>
            <a:tailEnd/>
          </a:ln>
        </p:spPr>
        <p:txBody>
          <a:bodyPr wrap="square">
            <a:prstTxWarp prst="textNoShape">
              <a:avLst/>
            </a:prstTxWarp>
            <a:spAutoFit/>
          </a:bodyPr>
          <a:lstStyle/>
          <a:p>
            <a:r>
              <a:rPr lang="en-US" sz="2400" b="1" dirty="0">
                <a:latin typeface="Gill Sans MT" pitchFamily="-112" charset="-18"/>
              </a:rPr>
              <a:t>Jim </a:t>
            </a:r>
            <a:r>
              <a:rPr lang="en-US" sz="2400" b="1" dirty="0" smtClean="0">
                <a:latin typeface="Gill Sans MT" pitchFamily="-112" charset="-18"/>
              </a:rPr>
              <a:t>Faeder</a:t>
            </a:r>
          </a:p>
          <a:p>
            <a:r>
              <a:rPr lang="en-US" sz="2400" b="1" dirty="0" smtClean="0">
                <a:latin typeface="Gill Sans MT" pitchFamily="-112" charset="-18"/>
              </a:rPr>
              <a:t>Jose Juan Tapia</a:t>
            </a:r>
          </a:p>
          <a:p>
            <a:r>
              <a:rPr lang="en-US" sz="2400" b="1" dirty="0" smtClean="0">
                <a:latin typeface="Gill Sans MT" pitchFamily="-112" charset="-18"/>
              </a:rPr>
              <a:t>Bobby Sheehan</a:t>
            </a:r>
            <a:endParaRPr lang="en-US" sz="2400" b="1" dirty="0">
              <a:latin typeface="Gill Sans MT" pitchFamily="-112" charset="-18"/>
            </a:endParaRPr>
          </a:p>
          <a:p>
            <a:r>
              <a:rPr lang="en-US" sz="2000" i="1" dirty="0">
                <a:latin typeface="Gill Sans MT" pitchFamily="-112" charset="-18"/>
              </a:rPr>
              <a:t>Department of Computational</a:t>
            </a:r>
            <a:r>
              <a:rPr lang="en-US" sz="2000" i="1" dirty="0" smtClean="0">
                <a:latin typeface="Gill Sans MT" pitchFamily="-112" charset="-18"/>
              </a:rPr>
              <a:t> and Systems Biology</a:t>
            </a:r>
            <a:endParaRPr lang="en-US" sz="2000" i="1" dirty="0">
              <a:latin typeface="Gill Sans MT" pitchFamily="-112" charset="-18"/>
            </a:endParaRPr>
          </a:p>
          <a:p>
            <a:r>
              <a:rPr lang="en-US" sz="2000" i="1" dirty="0">
                <a:latin typeface="Gill Sans MT" pitchFamily="-112" charset="-18"/>
              </a:rPr>
              <a:t>University of Pittsburgh School of </a:t>
            </a:r>
            <a:r>
              <a:rPr lang="en-US" sz="2000" i="1" dirty="0" smtClean="0">
                <a:latin typeface="Gill Sans MT" pitchFamily="-112" charset="-18"/>
              </a:rPr>
              <a:t>Medicine</a:t>
            </a:r>
            <a:endParaRPr lang="en-US" sz="2000" i="1" dirty="0" smtClean="0">
              <a:latin typeface="Gill Sans MT" pitchFamily="-112" charset="-18"/>
            </a:endParaRPr>
          </a:p>
        </p:txBody>
      </p:sp>
    </p:spTree>
    <p:extLst>
      <p:ext uri="{BB962C8B-B14F-4D97-AF65-F5344CB8AC3E}">
        <p14:creationId xmlns:p14="http://schemas.microsoft.com/office/powerpoint/2010/main" val="93543386"/>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2023" y="274638"/>
            <a:ext cx="8229600" cy="1143000"/>
          </a:xfrm>
        </p:spPr>
        <p:txBody>
          <a:bodyPr>
            <a:normAutofit/>
          </a:bodyPr>
          <a:lstStyle/>
          <a:p>
            <a:r>
              <a:rPr lang="en-US" sz="3200" dirty="0" smtClean="0"/>
              <a:t>Overall Modeling Workflow</a:t>
            </a:r>
            <a:endParaRPr lang="en-US" sz="3200" dirty="0"/>
          </a:p>
        </p:txBody>
      </p:sp>
      <p:grpSp>
        <p:nvGrpSpPr>
          <p:cNvPr id="3" name="Group 9"/>
          <p:cNvGrpSpPr/>
          <p:nvPr/>
        </p:nvGrpSpPr>
        <p:grpSpPr>
          <a:xfrm>
            <a:off x="3500003" y="1464378"/>
            <a:ext cx="3982232" cy="1767542"/>
            <a:chOff x="3470837" y="1952812"/>
            <a:chExt cx="3982232" cy="1767542"/>
          </a:xfrm>
        </p:grpSpPr>
        <p:pic>
          <p:nvPicPr>
            <p:cNvPr id="4" name="Picture 3" descr="FceRI_ECM.pdf"/>
            <p:cNvPicPr>
              <a:picLocks noChangeAspect="1"/>
            </p:cNvPicPr>
            <p:nvPr/>
          </p:nvPicPr>
          <p:blipFill>
            <a:blip r:embed="rId2"/>
            <a:stretch>
              <a:fillRect/>
            </a:stretch>
          </p:blipFill>
          <p:spPr>
            <a:xfrm>
              <a:off x="3470837" y="1952812"/>
              <a:ext cx="1190722" cy="1767542"/>
            </a:xfrm>
            <a:prstGeom prst="rect">
              <a:avLst/>
            </a:prstGeom>
          </p:spPr>
        </p:pic>
        <p:sp>
          <p:nvSpPr>
            <p:cNvPr id="5" name="TextBox 4"/>
            <p:cNvSpPr txBox="1"/>
            <p:nvPr/>
          </p:nvSpPr>
          <p:spPr>
            <a:xfrm>
              <a:off x="4736355" y="2206809"/>
              <a:ext cx="2716714" cy="1200329"/>
            </a:xfrm>
            <a:prstGeom prst="rect">
              <a:avLst/>
            </a:prstGeom>
            <a:noFill/>
          </p:spPr>
          <p:txBody>
            <a:bodyPr wrap="square" rtlCol="0">
              <a:spAutoFit/>
            </a:bodyPr>
            <a:lstStyle/>
            <a:p>
              <a:r>
                <a:rPr lang="en-US" dirty="0" smtClean="0"/>
                <a:t>Detailed signaling biochemistry can be directly encoded as a </a:t>
              </a:r>
              <a:r>
                <a:rPr lang="en-US" i="1" dirty="0" smtClean="0"/>
                <a:t>rule-based model (RBM)</a:t>
              </a:r>
              <a:r>
                <a:rPr lang="en-US" dirty="0" smtClean="0"/>
                <a:t>.</a:t>
              </a:r>
              <a:endParaRPr lang="en-US" dirty="0"/>
            </a:p>
          </p:txBody>
        </p:sp>
      </p:grpSp>
      <p:grpSp>
        <p:nvGrpSpPr>
          <p:cNvPr id="10" name="Group 10"/>
          <p:cNvGrpSpPr/>
          <p:nvPr/>
        </p:nvGrpSpPr>
        <p:grpSpPr>
          <a:xfrm>
            <a:off x="4886837" y="4154770"/>
            <a:ext cx="4183619" cy="1828800"/>
            <a:chOff x="4646618" y="4476376"/>
            <a:chExt cx="4183619" cy="1828800"/>
          </a:xfrm>
        </p:grpSpPr>
        <p:sp>
          <p:nvSpPr>
            <p:cNvPr id="7" name="TextBox 6"/>
            <p:cNvSpPr txBox="1"/>
            <p:nvPr/>
          </p:nvSpPr>
          <p:spPr>
            <a:xfrm>
              <a:off x="6439649" y="4783241"/>
              <a:ext cx="2390588" cy="923330"/>
            </a:xfrm>
            <a:prstGeom prst="rect">
              <a:avLst/>
            </a:prstGeom>
            <a:noFill/>
          </p:spPr>
          <p:txBody>
            <a:bodyPr wrap="square" rtlCol="0">
              <a:spAutoFit/>
            </a:bodyPr>
            <a:lstStyle/>
            <a:p>
              <a:r>
                <a:rPr lang="en-US" dirty="0" smtClean="0"/>
                <a:t>Efficient simulation of RBM’s using direct or indirect methods</a:t>
              </a:r>
              <a:endParaRPr lang="en-US" dirty="0"/>
            </a:p>
          </p:txBody>
        </p:sp>
        <p:pic>
          <p:nvPicPr>
            <p:cNvPr id="8" name="Picture 7" descr="NFsim_algorithm.pdf"/>
            <p:cNvPicPr>
              <a:picLocks noChangeAspect="1"/>
            </p:cNvPicPr>
            <p:nvPr/>
          </p:nvPicPr>
          <p:blipFill>
            <a:blip r:embed="rId3"/>
            <a:stretch>
              <a:fillRect/>
            </a:stretch>
          </p:blipFill>
          <p:spPr>
            <a:xfrm>
              <a:off x="4646618" y="4476376"/>
              <a:ext cx="1790027" cy="1828800"/>
            </a:xfrm>
            <a:prstGeom prst="rect">
              <a:avLst/>
            </a:prstGeom>
          </p:spPr>
        </p:pic>
      </p:grpSp>
      <p:grpSp>
        <p:nvGrpSpPr>
          <p:cNvPr id="11" name="Group 11"/>
          <p:cNvGrpSpPr/>
          <p:nvPr/>
        </p:nvGrpSpPr>
        <p:grpSpPr>
          <a:xfrm>
            <a:off x="383220" y="2854339"/>
            <a:ext cx="2390588" cy="3086118"/>
            <a:chOff x="457200" y="2755707"/>
            <a:chExt cx="2390588" cy="3086118"/>
          </a:xfrm>
        </p:grpSpPr>
        <p:pic>
          <p:nvPicPr>
            <p:cNvPr id="9" name="Picture 8"/>
            <p:cNvPicPr>
              <a:picLocks noChangeAspect="1"/>
            </p:cNvPicPr>
            <p:nvPr/>
          </p:nvPicPr>
          <p:blipFill>
            <a:blip r:embed="rId4"/>
            <a:stretch>
              <a:fillRect/>
            </a:stretch>
          </p:blipFill>
          <p:spPr>
            <a:xfrm>
              <a:off x="502023" y="4178125"/>
              <a:ext cx="2197100" cy="1663700"/>
            </a:xfrm>
            <a:prstGeom prst="rect">
              <a:avLst/>
            </a:prstGeom>
          </p:spPr>
        </p:pic>
        <p:sp>
          <p:nvSpPr>
            <p:cNvPr id="6" name="TextBox 5"/>
            <p:cNvSpPr txBox="1"/>
            <p:nvPr/>
          </p:nvSpPr>
          <p:spPr>
            <a:xfrm>
              <a:off x="457200" y="2755707"/>
              <a:ext cx="2390588" cy="646331"/>
            </a:xfrm>
            <a:prstGeom prst="rect">
              <a:avLst/>
            </a:prstGeom>
            <a:solidFill>
              <a:schemeClr val="bg1"/>
            </a:solidFill>
          </p:spPr>
          <p:txBody>
            <a:bodyPr wrap="square" rtlCol="0">
              <a:spAutoFit/>
            </a:bodyPr>
            <a:lstStyle/>
            <a:p>
              <a:r>
                <a:rPr lang="en-US" dirty="0" smtClean="0"/>
                <a:t>Parameter estimation  to fit experimental data</a:t>
              </a:r>
              <a:endParaRPr lang="en-US" dirty="0"/>
            </a:p>
          </p:txBody>
        </p:sp>
      </p:grpSp>
      <p:sp>
        <p:nvSpPr>
          <p:cNvPr id="13" name="Notched Right Arrow 12"/>
          <p:cNvSpPr/>
          <p:nvPr/>
        </p:nvSpPr>
        <p:spPr>
          <a:xfrm rot="2881579">
            <a:off x="4577878" y="3403573"/>
            <a:ext cx="978408" cy="484632"/>
          </a:xfrm>
          <a:prstGeom prst="notched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Notched Right Arrow 13"/>
          <p:cNvSpPr/>
          <p:nvPr/>
        </p:nvSpPr>
        <p:spPr>
          <a:xfrm rot="10800000">
            <a:off x="3261081" y="4811168"/>
            <a:ext cx="1429644" cy="484632"/>
          </a:xfrm>
          <a:prstGeom prst="notched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Notched Right Arrow 14"/>
          <p:cNvSpPr/>
          <p:nvPr/>
        </p:nvSpPr>
        <p:spPr>
          <a:xfrm rot="18625194">
            <a:off x="2509128" y="3559799"/>
            <a:ext cx="978408" cy="484632"/>
          </a:xfrm>
          <a:prstGeom prst="notched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92705556"/>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Specifying a rule-based model</a:t>
            </a:r>
            <a:endParaRPr lang="en-US" dirty="0"/>
          </a:p>
        </p:txBody>
      </p:sp>
      <p:sp>
        <p:nvSpPr>
          <p:cNvPr id="4" name="Text Placeholder 3"/>
          <p:cNvSpPr>
            <a:spLocks noGrp="1"/>
          </p:cNvSpPr>
          <p:nvPr>
            <p:ph type="body" idx="1"/>
          </p:nvPr>
        </p:nvSpPr>
        <p:spPr/>
        <p:txBody>
          <a:bodyPr/>
          <a:lstStyle/>
          <a:p>
            <a:endParaRPr lang="en-US"/>
          </a:p>
        </p:txBody>
      </p:sp>
    </p:spTree>
    <p:extLst>
      <p:ext uri="{BB962C8B-B14F-4D97-AF65-F5344CB8AC3E}">
        <p14:creationId xmlns:p14="http://schemas.microsoft.com/office/powerpoint/2010/main" val="3849062353"/>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Defining Molecules</a:t>
            </a:r>
            <a:endParaRPr lang="en-US" dirty="0"/>
          </a:p>
        </p:txBody>
      </p:sp>
      <p:pic>
        <p:nvPicPr>
          <p:cNvPr id="3" name="Picture 2"/>
          <p:cNvPicPr>
            <a:picLocks noChangeAspect="1"/>
          </p:cNvPicPr>
          <p:nvPr/>
        </p:nvPicPr>
        <p:blipFill>
          <a:blip r:embed="rId3"/>
          <a:stretch>
            <a:fillRect/>
          </a:stretch>
        </p:blipFill>
        <p:spPr>
          <a:xfrm>
            <a:off x="762000" y="2595265"/>
            <a:ext cx="2552700" cy="2527300"/>
          </a:xfrm>
          <a:prstGeom prst="rect">
            <a:avLst/>
          </a:prstGeom>
        </p:spPr>
      </p:pic>
      <p:sp>
        <p:nvSpPr>
          <p:cNvPr id="4" name="Right Arrow 3"/>
          <p:cNvSpPr/>
          <p:nvPr/>
        </p:nvSpPr>
        <p:spPr>
          <a:xfrm>
            <a:off x="3473196" y="3738265"/>
            <a:ext cx="978408" cy="4846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p:cNvSpPr txBox="1"/>
          <p:nvPr/>
        </p:nvSpPr>
        <p:spPr>
          <a:xfrm>
            <a:off x="4800600" y="3452336"/>
            <a:ext cx="3370672" cy="1200329"/>
          </a:xfrm>
          <a:prstGeom prst="rect">
            <a:avLst/>
          </a:prstGeom>
          <a:noFill/>
        </p:spPr>
        <p:txBody>
          <a:bodyPr wrap="none" rtlCol="0">
            <a:spAutoFit/>
          </a:bodyPr>
          <a:lstStyle/>
          <a:p>
            <a:r>
              <a:rPr lang="en-US" dirty="0" err="1" smtClean="0">
                <a:latin typeface="Courier"/>
                <a:cs typeface="Courier"/>
              </a:rPr>
              <a:t>IgE(</a:t>
            </a:r>
            <a:r>
              <a:rPr lang="en-US" dirty="0" err="1" smtClean="0">
                <a:solidFill>
                  <a:srgbClr val="FF0000"/>
                </a:solidFill>
                <a:latin typeface="Courier"/>
                <a:cs typeface="Courier"/>
              </a:rPr>
              <a:t>a</a:t>
            </a:r>
            <a:r>
              <a:rPr lang="en-US" dirty="0" err="1" smtClean="0">
                <a:latin typeface="Courier"/>
                <a:cs typeface="Courier"/>
              </a:rPr>
              <a:t>,</a:t>
            </a:r>
            <a:r>
              <a:rPr lang="en-US" dirty="0" err="1" smtClean="0">
                <a:solidFill>
                  <a:srgbClr val="FF0000"/>
                </a:solidFill>
                <a:latin typeface="Courier"/>
                <a:cs typeface="Courier"/>
              </a:rPr>
              <a:t>a</a:t>
            </a:r>
            <a:r>
              <a:rPr lang="en-US" dirty="0" smtClean="0">
                <a:latin typeface="Courier"/>
                <a:cs typeface="Courier"/>
              </a:rPr>
              <a:t>)</a:t>
            </a:r>
          </a:p>
          <a:p>
            <a:r>
              <a:rPr lang="en-US" dirty="0" smtClean="0">
                <a:latin typeface="Courier"/>
                <a:cs typeface="Courier"/>
              </a:rPr>
              <a:t>FceRI(</a:t>
            </a:r>
            <a:r>
              <a:rPr lang="en-US" dirty="0" smtClean="0">
                <a:solidFill>
                  <a:srgbClr val="FF0000"/>
                </a:solidFill>
                <a:latin typeface="Courier"/>
                <a:cs typeface="Courier"/>
              </a:rPr>
              <a:t>a</a:t>
            </a:r>
            <a:r>
              <a:rPr lang="en-US" dirty="0" smtClean="0">
                <a:latin typeface="Courier"/>
                <a:cs typeface="Courier"/>
              </a:rPr>
              <a:t>,</a:t>
            </a:r>
            <a:r>
              <a:rPr lang="en-US" dirty="0" smtClean="0">
                <a:solidFill>
                  <a:srgbClr val="FF0000"/>
                </a:solidFill>
                <a:latin typeface="Courier"/>
                <a:cs typeface="Courier"/>
              </a:rPr>
              <a:t>b</a:t>
            </a:r>
            <a:r>
              <a:rPr lang="en-US" dirty="0" smtClean="0">
                <a:latin typeface="Courier"/>
                <a:cs typeface="Courier"/>
              </a:rPr>
              <a:t>~U~P,</a:t>
            </a:r>
            <a:r>
              <a:rPr lang="en-US" dirty="0" smtClean="0">
                <a:solidFill>
                  <a:srgbClr val="FF0000"/>
                </a:solidFill>
                <a:latin typeface="Courier"/>
                <a:cs typeface="Courier"/>
              </a:rPr>
              <a:t>g2</a:t>
            </a:r>
            <a:r>
              <a:rPr lang="en-US" dirty="0" smtClean="0">
                <a:latin typeface="Courier"/>
                <a:cs typeface="Courier"/>
              </a:rPr>
              <a:t>~U~P)</a:t>
            </a:r>
          </a:p>
          <a:p>
            <a:r>
              <a:rPr lang="en-US" dirty="0" smtClean="0">
                <a:latin typeface="Courier"/>
                <a:cs typeface="Courier"/>
              </a:rPr>
              <a:t>Lyn(</a:t>
            </a:r>
            <a:r>
              <a:rPr lang="en-US" dirty="0" smtClean="0">
                <a:solidFill>
                  <a:srgbClr val="FF0000"/>
                </a:solidFill>
                <a:latin typeface="Courier"/>
                <a:cs typeface="Courier"/>
              </a:rPr>
              <a:t>U</a:t>
            </a:r>
            <a:r>
              <a:rPr lang="en-US" dirty="0" smtClean="0">
                <a:latin typeface="Courier"/>
                <a:cs typeface="Courier"/>
              </a:rPr>
              <a:t>,</a:t>
            </a:r>
            <a:r>
              <a:rPr lang="en-US" dirty="0" smtClean="0">
                <a:solidFill>
                  <a:srgbClr val="FF0000"/>
                </a:solidFill>
                <a:latin typeface="Courier"/>
                <a:cs typeface="Courier"/>
              </a:rPr>
              <a:t>SH2</a:t>
            </a:r>
            <a:r>
              <a:rPr lang="en-US" dirty="0" smtClean="0">
                <a:latin typeface="Courier"/>
                <a:cs typeface="Courier"/>
              </a:rPr>
              <a:t>)</a:t>
            </a:r>
          </a:p>
          <a:p>
            <a:r>
              <a:rPr lang="en-US" dirty="0" smtClean="0">
                <a:latin typeface="Courier"/>
                <a:cs typeface="Courier"/>
              </a:rPr>
              <a:t>Syk(</a:t>
            </a:r>
            <a:r>
              <a:rPr lang="en-US" dirty="0" smtClean="0">
                <a:solidFill>
                  <a:srgbClr val="FF0000"/>
                </a:solidFill>
                <a:latin typeface="Courier"/>
                <a:cs typeface="Courier"/>
              </a:rPr>
              <a:t>tSH2</a:t>
            </a:r>
            <a:r>
              <a:rPr lang="en-US" dirty="0" smtClean="0">
                <a:latin typeface="Courier"/>
                <a:cs typeface="Courier"/>
              </a:rPr>
              <a:t>,</a:t>
            </a:r>
            <a:r>
              <a:rPr lang="en-US" dirty="0" smtClean="0">
                <a:solidFill>
                  <a:srgbClr val="FF0000"/>
                </a:solidFill>
                <a:latin typeface="Courier"/>
                <a:cs typeface="Courier"/>
              </a:rPr>
              <a:t>lY</a:t>
            </a:r>
            <a:r>
              <a:rPr lang="en-US" dirty="0" smtClean="0">
                <a:latin typeface="Courier"/>
                <a:cs typeface="Courier"/>
              </a:rPr>
              <a:t>~U~P,</a:t>
            </a:r>
            <a:r>
              <a:rPr lang="en-US" dirty="0" smtClean="0">
                <a:solidFill>
                  <a:srgbClr val="FF0000"/>
                </a:solidFill>
                <a:latin typeface="Courier"/>
                <a:cs typeface="Courier"/>
              </a:rPr>
              <a:t>aY</a:t>
            </a:r>
            <a:r>
              <a:rPr lang="en-US" dirty="0" smtClean="0">
                <a:latin typeface="Courier"/>
                <a:cs typeface="Courier"/>
              </a:rPr>
              <a:t>~U~P)</a:t>
            </a:r>
            <a:endParaRPr lang="en-US" dirty="0">
              <a:latin typeface="Courier"/>
              <a:cs typeface="Courier"/>
            </a:endParaRPr>
          </a:p>
        </p:txBody>
      </p:sp>
      <p:sp>
        <p:nvSpPr>
          <p:cNvPr id="7" name="TextBox 6"/>
          <p:cNvSpPr txBox="1"/>
          <p:nvPr/>
        </p:nvSpPr>
        <p:spPr>
          <a:xfrm>
            <a:off x="4724400" y="2590800"/>
            <a:ext cx="3581400" cy="461665"/>
          </a:xfrm>
          <a:prstGeom prst="rect">
            <a:avLst/>
          </a:prstGeom>
          <a:noFill/>
        </p:spPr>
        <p:txBody>
          <a:bodyPr wrap="square" rtlCol="0">
            <a:spAutoFit/>
          </a:bodyPr>
          <a:lstStyle/>
          <a:p>
            <a:r>
              <a:rPr lang="en-US" sz="2400" u="sng" cap="small" dirty="0" smtClean="0"/>
              <a:t>BioNetGen </a:t>
            </a:r>
            <a:r>
              <a:rPr lang="en-US" sz="2400" u="sng" dirty="0" smtClean="0"/>
              <a:t>Language</a:t>
            </a:r>
            <a:endParaRPr lang="en-US" sz="2400" u="sng" dirty="0"/>
          </a:p>
        </p:txBody>
      </p:sp>
      <p:sp>
        <p:nvSpPr>
          <p:cNvPr id="5" name="TextBox 4"/>
          <p:cNvSpPr txBox="1"/>
          <p:nvPr/>
        </p:nvSpPr>
        <p:spPr>
          <a:xfrm>
            <a:off x="4538928" y="5122565"/>
            <a:ext cx="4211409" cy="1200329"/>
          </a:xfrm>
          <a:prstGeom prst="rect">
            <a:avLst/>
          </a:prstGeom>
          <a:noFill/>
        </p:spPr>
        <p:txBody>
          <a:bodyPr wrap="none" rtlCol="0">
            <a:spAutoFit/>
          </a:bodyPr>
          <a:lstStyle/>
          <a:p>
            <a:r>
              <a:rPr lang="en-US" b="1" dirty="0" smtClean="0">
                <a:solidFill>
                  <a:srgbClr val="FF0000"/>
                </a:solidFill>
              </a:rPr>
              <a:t>Components</a:t>
            </a:r>
            <a:r>
              <a:rPr lang="en-US" dirty="0" smtClean="0"/>
              <a:t> represent molecule elements</a:t>
            </a:r>
          </a:p>
          <a:p>
            <a:pPr marL="285750" indent="-285750">
              <a:buFont typeface="Arial"/>
              <a:buChar char="•"/>
            </a:pPr>
            <a:r>
              <a:rPr lang="en-US" dirty="0" smtClean="0"/>
              <a:t>Domains</a:t>
            </a:r>
          </a:p>
          <a:p>
            <a:pPr marL="285750" indent="-285750">
              <a:buFont typeface="Arial"/>
              <a:buChar char="•"/>
            </a:pPr>
            <a:r>
              <a:rPr lang="en-US" dirty="0" smtClean="0"/>
              <a:t>Motifs</a:t>
            </a:r>
          </a:p>
          <a:p>
            <a:pPr marL="285750" indent="-285750">
              <a:buFont typeface="Arial"/>
              <a:buChar char="•"/>
            </a:pPr>
            <a:r>
              <a:rPr lang="en-US" dirty="0" smtClean="0"/>
              <a:t>Properties</a:t>
            </a:r>
          </a:p>
        </p:txBody>
      </p:sp>
      <p:sp>
        <p:nvSpPr>
          <p:cNvPr id="8" name="Rectangle 7"/>
          <p:cNvSpPr/>
          <p:nvPr/>
        </p:nvSpPr>
        <p:spPr>
          <a:xfrm>
            <a:off x="762000" y="2590800"/>
            <a:ext cx="2389380" cy="337005"/>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576185" y="2210547"/>
            <a:ext cx="3680529" cy="646331"/>
          </a:xfrm>
          <a:prstGeom prst="rect">
            <a:avLst/>
          </a:prstGeom>
          <a:noFill/>
        </p:spPr>
        <p:txBody>
          <a:bodyPr wrap="square" rtlCol="0">
            <a:spAutoFit/>
          </a:bodyPr>
          <a:lstStyle/>
          <a:p>
            <a:r>
              <a:rPr lang="en-US" b="1" dirty="0" smtClean="0"/>
              <a:t>Molecules </a:t>
            </a:r>
            <a:r>
              <a:rPr lang="en-US" dirty="0" smtClean="0"/>
              <a:t>are the basic objects in a BNG model</a:t>
            </a:r>
            <a:endParaRPr lang="en-US" b="1" dirty="0"/>
          </a:p>
        </p:txBody>
      </p:sp>
    </p:spTree>
    <p:extLst>
      <p:ext uri="{BB962C8B-B14F-4D97-AF65-F5344CB8AC3E}">
        <p14:creationId xmlns:p14="http://schemas.microsoft.com/office/powerpoint/2010/main" val="115952603"/>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Defining Molecules</a:t>
            </a:r>
            <a:endParaRPr lang="en-US" dirty="0"/>
          </a:p>
        </p:txBody>
      </p:sp>
      <p:pic>
        <p:nvPicPr>
          <p:cNvPr id="3" name="Picture 2"/>
          <p:cNvPicPr>
            <a:picLocks noChangeAspect="1"/>
          </p:cNvPicPr>
          <p:nvPr/>
        </p:nvPicPr>
        <p:blipFill>
          <a:blip r:embed="rId3"/>
          <a:stretch>
            <a:fillRect/>
          </a:stretch>
        </p:blipFill>
        <p:spPr>
          <a:xfrm>
            <a:off x="762000" y="2595265"/>
            <a:ext cx="2552700" cy="2527300"/>
          </a:xfrm>
          <a:prstGeom prst="rect">
            <a:avLst/>
          </a:prstGeom>
        </p:spPr>
      </p:pic>
      <p:sp>
        <p:nvSpPr>
          <p:cNvPr id="4" name="Right Arrow 3"/>
          <p:cNvSpPr/>
          <p:nvPr/>
        </p:nvSpPr>
        <p:spPr>
          <a:xfrm>
            <a:off x="3473196" y="3738265"/>
            <a:ext cx="978408" cy="4846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p:cNvSpPr txBox="1"/>
          <p:nvPr/>
        </p:nvSpPr>
        <p:spPr>
          <a:xfrm>
            <a:off x="4800600" y="3452336"/>
            <a:ext cx="3370672" cy="1200329"/>
          </a:xfrm>
          <a:prstGeom prst="rect">
            <a:avLst/>
          </a:prstGeom>
          <a:noFill/>
        </p:spPr>
        <p:txBody>
          <a:bodyPr wrap="none" rtlCol="0">
            <a:spAutoFit/>
          </a:bodyPr>
          <a:lstStyle/>
          <a:p>
            <a:r>
              <a:rPr lang="en-US" dirty="0" err="1" smtClean="0">
                <a:latin typeface="Courier"/>
                <a:cs typeface="Courier"/>
              </a:rPr>
              <a:t>IgE(</a:t>
            </a:r>
            <a:r>
              <a:rPr lang="en-US" dirty="0" err="1" smtClean="0">
                <a:solidFill>
                  <a:srgbClr val="FF0000"/>
                </a:solidFill>
                <a:latin typeface="Courier"/>
                <a:cs typeface="Courier"/>
              </a:rPr>
              <a:t>a</a:t>
            </a:r>
            <a:r>
              <a:rPr lang="en-US" dirty="0" err="1" smtClean="0">
                <a:latin typeface="Courier"/>
                <a:cs typeface="Courier"/>
              </a:rPr>
              <a:t>,</a:t>
            </a:r>
            <a:r>
              <a:rPr lang="en-US" dirty="0" err="1" smtClean="0">
                <a:solidFill>
                  <a:srgbClr val="FF0000"/>
                </a:solidFill>
                <a:latin typeface="Courier"/>
                <a:cs typeface="Courier"/>
              </a:rPr>
              <a:t>a</a:t>
            </a:r>
            <a:r>
              <a:rPr lang="en-US" dirty="0" smtClean="0">
                <a:latin typeface="Courier"/>
                <a:cs typeface="Courier"/>
              </a:rPr>
              <a:t>)</a:t>
            </a:r>
          </a:p>
          <a:p>
            <a:r>
              <a:rPr lang="en-US" dirty="0" smtClean="0">
                <a:latin typeface="Courier"/>
                <a:cs typeface="Courier"/>
              </a:rPr>
              <a:t>FceRI(</a:t>
            </a:r>
            <a:r>
              <a:rPr lang="en-US" dirty="0" smtClean="0">
                <a:solidFill>
                  <a:srgbClr val="FF0000"/>
                </a:solidFill>
                <a:latin typeface="Courier"/>
                <a:cs typeface="Courier"/>
              </a:rPr>
              <a:t>a</a:t>
            </a:r>
            <a:r>
              <a:rPr lang="en-US" dirty="0" smtClean="0">
                <a:latin typeface="Courier"/>
                <a:cs typeface="Courier"/>
              </a:rPr>
              <a:t>,</a:t>
            </a:r>
            <a:r>
              <a:rPr lang="en-US" dirty="0" smtClean="0">
                <a:solidFill>
                  <a:srgbClr val="FF0000"/>
                </a:solidFill>
                <a:latin typeface="Courier"/>
                <a:cs typeface="Courier"/>
              </a:rPr>
              <a:t>b</a:t>
            </a:r>
            <a:r>
              <a:rPr lang="en-US" dirty="0" smtClean="0">
                <a:solidFill>
                  <a:srgbClr val="0000FF"/>
                </a:solidFill>
                <a:latin typeface="Courier"/>
                <a:cs typeface="Courier"/>
              </a:rPr>
              <a:t>~U~P</a:t>
            </a:r>
            <a:r>
              <a:rPr lang="en-US" dirty="0" smtClean="0">
                <a:latin typeface="Courier"/>
                <a:cs typeface="Courier"/>
              </a:rPr>
              <a:t>,</a:t>
            </a:r>
            <a:r>
              <a:rPr lang="en-US" dirty="0" smtClean="0">
                <a:solidFill>
                  <a:srgbClr val="FF0000"/>
                </a:solidFill>
                <a:latin typeface="Courier"/>
                <a:cs typeface="Courier"/>
              </a:rPr>
              <a:t>g2</a:t>
            </a:r>
            <a:r>
              <a:rPr lang="en-US" dirty="0" smtClean="0">
                <a:solidFill>
                  <a:srgbClr val="0000FF"/>
                </a:solidFill>
                <a:latin typeface="Courier"/>
                <a:cs typeface="Courier"/>
              </a:rPr>
              <a:t>~U~P</a:t>
            </a:r>
            <a:r>
              <a:rPr lang="en-US" dirty="0" smtClean="0">
                <a:latin typeface="Courier"/>
                <a:cs typeface="Courier"/>
              </a:rPr>
              <a:t>)</a:t>
            </a:r>
          </a:p>
          <a:p>
            <a:r>
              <a:rPr lang="en-US" dirty="0" smtClean="0">
                <a:latin typeface="Courier"/>
                <a:cs typeface="Courier"/>
              </a:rPr>
              <a:t>Lyn(</a:t>
            </a:r>
            <a:r>
              <a:rPr lang="en-US" dirty="0" smtClean="0">
                <a:solidFill>
                  <a:srgbClr val="FF0000"/>
                </a:solidFill>
                <a:latin typeface="Courier"/>
                <a:cs typeface="Courier"/>
              </a:rPr>
              <a:t>U</a:t>
            </a:r>
            <a:r>
              <a:rPr lang="en-US" dirty="0" smtClean="0">
                <a:latin typeface="Courier"/>
                <a:cs typeface="Courier"/>
              </a:rPr>
              <a:t>,</a:t>
            </a:r>
            <a:r>
              <a:rPr lang="en-US" dirty="0" smtClean="0">
                <a:solidFill>
                  <a:srgbClr val="FF0000"/>
                </a:solidFill>
                <a:latin typeface="Courier"/>
                <a:cs typeface="Courier"/>
              </a:rPr>
              <a:t>SH2</a:t>
            </a:r>
            <a:r>
              <a:rPr lang="en-US" dirty="0" smtClean="0">
                <a:latin typeface="Courier"/>
                <a:cs typeface="Courier"/>
              </a:rPr>
              <a:t>)</a:t>
            </a:r>
          </a:p>
          <a:p>
            <a:r>
              <a:rPr lang="en-US" dirty="0" smtClean="0">
                <a:latin typeface="Courier"/>
                <a:cs typeface="Courier"/>
              </a:rPr>
              <a:t>Syk(</a:t>
            </a:r>
            <a:r>
              <a:rPr lang="en-US" dirty="0" smtClean="0">
                <a:solidFill>
                  <a:srgbClr val="FF0000"/>
                </a:solidFill>
                <a:latin typeface="Courier"/>
                <a:cs typeface="Courier"/>
              </a:rPr>
              <a:t>tSH2</a:t>
            </a:r>
            <a:r>
              <a:rPr lang="en-US" dirty="0" smtClean="0">
                <a:latin typeface="Courier"/>
                <a:cs typeface="Courier"/>
              </a:rPr>
              <a:t>,</a:t>
            </a:r>
            <a:r>
              <a:rPr lang="en-US" dirty="0" smtClean="0">
                <a:solidFill>
                  <a:srgbClr val="FF0000"/>
                </a:solidFill>
                <a:latin typeface="Courier"/>
                <a:cs typeface="Courier"/>
              </a:rPr>
              <a:t>lY</a:t>
            </a:r>
            <a:r>
              <a:rPr lang="en-US" dirty="0" smtClean="0">
                <a:solidFill>
                  <a:srgbClr val="0000FF"/>
                </a:solidFill>
                <a:latin typeface="Courier"/>
                <a:cs typeface="Courier"/>
              </a:rPr>
              <a:t>~U~P</a:t>
            </a:r>
            <a:r>
              <a:rPr lang="en-US" dirty="0" smtClean="0">
                <a:latin typeface="Courier"/>
                <a:cs typeface="Courier"/>
              </a:rPr>
              <a:t>,</a:t>
            </a:r>
            <a:r>
              <a:rPr lang="en-US" dirty="0" smtClean="0">
                <a:solidFill>
                  <a:srgbClr val="FF0000"/>
                </a:solidFill>
                <a:latin typeface="Courier"/>
                <a:cs typeface="Courier"/>
              </a:rPr>
              <a:t>aY</a:t>
            </a:r>
            <a:r>
              <a:rPr lang="en-US" dirty="0" smtClean="0">
                <a:solidFill>
                  <a:srgbClr val="0000FF"/>
                </a:solidFill>
                <a:latin typeface="Courier"/>
                <a:cs typeface="Courier"/>
              </a:rPr>
              <a:t>~U~P</a:t>
            </a:r>
            <a:r>
              <a:rPr lang="en-US" dirty="0" smtClean="0">
                <a:latin typeface="Courier"/>
                <a:cs typeface="Courier"/>
              </a:rPr>
              <a:t>)</a:t>
            </a:r>
            <a:endParaRPr lang="en-US" dirty="0">
              <a:latin typeface="Courier"/>
              <a:cs typeface="Courier"/>
            </a:endParaRPr>
          </a:p>
        </p:txBody>
      </p:sp>
      <p:sp>
        <p:nvSpPr>
          <p:cNvPr id="7" name="TextBox 6"/>
          <p:cNvSpPr txBox="1"/>
          <p:nvPr/>
        </p:nvSpPr>
        <p:spPr>
          <a:xfrm>
            <a:off x="4724400" y="2590800"/>
            <a:ext cx="3581400" cy="461665"/>
          </a:xfrm>
          <a:prstGeom prst="rect">
            <a:avLst/>
          </a:prstGeom>
          <a:noFill/>
        </p:spPr>
        <p:txBody>
          <a:bodyPr wrap="square" rtlCol="0">
            <a:spAutoFit/>
          </a:bodyPr>
          <a:lstStyle/>
          <a:p>
            <a:r>
              <a:rPr lang="en-US" sz="2400" u="sng" cap="small" dirty="0" smtClean="0"/>
              <a:t>BioNetGen </a:t>
            </a:r>
            <a:r>
              <a:rPr lang="en-US" sz="2400" u="sng" dirty="0" smtClean="0"/>
              <a:t>Language</a:t>
            </a:r>
            <a:endParaRPr lang="en-US" sz="2400" u="sng" dirty="0"/>
          </a:p>
        </p:txBody>
      </p:sp>
      <p:sp>
        <p:nvSpPr>
          <p:cNvPr id="5" name="TextBox 4"/>
          <p:cNvSpPr txBox="1"/>
          <p:nvPr/>
        </p:nvSpPr>
        <p:spPr>
          <a:xfrm>
            <a:off x="4538929" y="5122565"/>
            <a:ext cx="4351072" cy="1477328"/>
          </a:xfrm>
          <a:prstGeom prst="rect">
            <a:avLst/>
          </a:prstGeom>
          <a:noFill/>
        </p:spPr>
        <p:txBody>
          <a:bodyPr wrap="square" rtlCol="0">
            <a:spAutoFit/>
          </a:bodyPr>
          <a:lstStyle/>
          <a:p>
            <a:r>
              <a:rPr lang="en-US" b="1" dirty="0" smtClean="0">
                <a:solidFill>
                  <a:srgbClr val="FF0000"/>
                </a:solidFill>
              </a:rPr>
              <a:t>Components</a:t>
            </a:r>
            <a:r>
              <a:rPr lang="en-US" dirty="0" smtClean="0"/>
              <a:t> may have different </a:t>
            </a:r>
            <a:r>
              <a:rPr lang="en-US" dirty="0" smtClean="0">
                <a:solidFill>
                  <a:srgbClr val="0000FF"/>
                </a:solidFill>
              </a:rPr>
              <a:t>states</a:t>
            </a:r>
            <a:r>
              <a:rPr lang="en-US" dirty="0" smtClean="0"/>
              <a:t> representing</a:t>
            </a:r>
          </a:p>
          <a:p>
            <a:pPr marL="285750" indent="-285750">
              <a:buFont typeface="Arial"/>
              <a:buChar char="•"/>
            </a:pPr>
            <a:r>
              <a:rPr lang="en-US" dirty="0" smtClean="0"/>
              <a:t>posttranslational modifications</a:t>
            </a:r>
          </a:p>
          <a:p>
            <a:pPr marL="285750" indent="-285750">
              <a:buFont typeface="Arial"/>
              <a:buChar char="•"/>
            </a:pPr>
            <a:r>
              <a:rPr lang="en-US" dirty="0" smtClean="0"/>
              <a:t>conformational state</a:t>
            </a:r>
          </a:p>
          <a:p>
            <a:pPr marL="285750" indent="-285750">
              <a:buFont typeface="Arial"/>
              <a:buChar char="•"/>
            </a:pPr>
            <a:r>
              <a:rPr lang="en-US" dirty="0" smtClean="0"/>
              <a:t>…</a:t>
            </a:r>
          </a:p>
        </p:txBody>
      </p:sp>
      <p:sp>
        <p:nvSpPr>
          <p:cNvPr id="8" name="Rectangle 7"/>
          <p:cNvSpPr/>
          <p:nvPr/>
        </p:nvSpPr>
        <p:spPr>
          <a:xfrm>
            <a:off x="762000" y="2590800"/>
            <a:ext cx="2389380" cy="337005"/>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576185" y="2210547"/>
            <a:ext cx="3680529" cy="646331"/>
          </a:xfrm>
          <a:prstGeom prst="rect">
            <a:avLst/>
          </a:prstGeom>
          <a:noFill/>
        </p:spPr>
        <p:txBody>
          <a:bodyPr wrap="square" rtlCol="0">
            <a:spAutoFit/>
          </a:bodyPr>
          <a:lstStyle/>
          <a:p>
            <a:r>
              <a:rPr lang="en-US" b="1" dirty="0" smtClean="0"/>
              <a:t>Molecules </a:t>
            </a:r>
            <a:r>
              <a:rPr lang="en-US" dirty="0" smtClean="0"/>
              <a:t>are the basic objects in a BNG model</a:t>
            </a:r>
            <a:endParaRPr lang="en-US" b="1" dirty="0"/>
          </a:p>
        </p:txBody>
      </p:sp>
    </p:spTree>
    <p:extLst>
      <p:ext uri="{BB962C8B-B14F-4D97-AF65-F5344CB8AC3E}">
        <p14:creationId xmlns:p14="http://schemas.microsoft.com/office/powerpoint/2010/main" val="3652688057"/>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3"/>
          <a:stretch>
            <a:fillRect/>
          </a:stretch>
        </p:blipFill>
        <p:spPr>
          <a:xfrm>
            <a:off x="762000" y="2595265"/>
            <a:ext cx="2552700" cy="2527300"/>
          </a:xfrm>
          <a:prstGeom prst="rect">
            <a:avLst/>
          </a:prstGeom>
        </p:spPr>
      </p:pic>
      <p:sp>
        <p:nvSpPr>
          <p:cNvPr id="2" name="Title 1"/>
          <p:cNvSpPr>
            <a:spLocks noGrp="1"/>
          </p:cNvSpPr>
          <p:nvPr>
            <p:ph type="title"/>
          </p:nvPr>
        </p:nvSpPr>
        <p:spPr/>
        <p:txBody>
          <a:bodyPr/>
          <a:lstStyle/>
          <a:p>
            <a:r>
              <a:rPr lang="en-US" dirty="0" smtClean="0"/>
              <a:t>Binding</a:t>
            </a:r>
            <a:endParaRPr lang="en-US" dirty="0"/>
          </a:p>
        </p:txBody>
      </p:sp>
      <p:sp>
        <p:nvSpPr>
          <p:cNvPr id="4" name="Right Arrow 3"/>
          <p:cNvSpPr/>
          <p:nvPr/>
        </p:nvSpPr>
        <p:spPr>
          <a:xfrm>
            <a:off x="3473196" y="3738265"/>
            <a:ext cx="978408" cy="4846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p:cNvSpPr txBox="1"/>
          <p:nvPr/>
        </p:nvSpPr>
        <p:spPr>
          <a:xfrm>
            <a:off x="4538929" y="3821668"/>
            <a:ext cx="4340326" cy="369332"/>
          </a:xfrm>
          <a:prstGeom prst="rect">
            <a:avLst/>
          </a:prstGeom>
          <a:noFill/>
        </p:spPr>
        <p:txBody>
          <a:bodyPr wrap="none" rtlCol="0">
            <a:spAutoFit/>
          </a:bodyPr>
          <a:lstStyle/>
          <a:p>
            <a:r>
              <a:rPr lang="en-US" dirty="0" smtClean="0">
                <a:latin typeface="Courier"/>
                <a:cs typeface="Courier"/>
              </a:rPr>
              <a:t>IgE(</a:t>
            </a:r>
            <a:r>
              <a:rPr lang="en-US" dirty="0" smtClean="0">
                <a:solidFill>
                  <a:srgbClr val="FF0000"/>
                </a:solidFill>
                <a:latin typeface="Courier"/>
                <a:cs typeface="Courier"/>
              </a:rPr>
              <a:t>a</a:t>
            </a:r>
            <a:r>
              <a:rPr lang="en-US" dirty="0" smtClean="0">
                <a:latin typeface="Courier"/>
                <a:cs typeface="Courier"/>
              </a:rPr>
              <a:t>,</a:t>
            </a:r>
            <a:r>
              <a:rPr lang="en-US" dirty="0" smtClean="0">
                <a:solidFill>
                  <a:srgbClr val="FF0000"/>
                </a:solidFill>
                <a:latin typeface="Courier"/>
                <a:cs typeface="Courier"/>
              </a:rPr>
              <a:t>a</a:t>
            </a:r>
            <a:r>
              <a:rPr lang="en-US" dirty="0" smtClean="0">
                <a:solidFill>
                  <a:srgbClr val="8064A2"/>
                </a:solidFill>
                <a:latin typeface="Courier"/>
                <a:cs typeface="Courier"/>
              </a:rPr>
              <a:t>!1</a:t>
            </a:r>
            <a:r>
              <a:rPr lang="en-US" dirty="0" smtClean="0">
                <a:latin typeface="Courier"/>
                <a:cs typeface="Courier"/>
              </a:rPr>
              <a:t>).FceRI(</a:t>
            </a:r>
            <a:r>
              <a:rPr lang="en-US" dirty="0" smtClean="0">
                <a:solidFill>
                  <a:srgbClr val="FF0000"/>
                </a:solidFill>
                <a:latin typeface="Courier"/>
                <a:cs typeface="Courier"/>
              </a:rPr>
              <a:t>a</a:t>
            </a:r>
            <a:r>
              <a:rPr lang="en-US" dirty="0" smtClean="0">
                <a:solidFill>
                  <a:schemeClr val="accent4"/>
                </a:solidFill>
                <a:latin typeface="Courier"/>
                <a:cs typeface="Courier"/>
              </a:rPr>
              <a:t>!1</a:t>
            </a:r>
            <a:r>
              <a:rPr lang="en-US" dirty="0" smtClean="0">
                <a:latin typeface="Courier"/>
                <a:cs typeface="Courier"/>
              </a:rPr>
              <a:t>,</a:t>
            </a:r>
            <a:r>
              <a:rPr lang="en-US" dirty="0" smtClean="0">
                <a:solidFill>
                  <a:srgbClr val="FF0000"/>
                </a:solidFill>
                <a:latin typeface="Courier"/>
                <a:cs typeface="Courier"/>
              </a:rPr>
              <a:t>b</a:t>
            </a:r>
            <a:r>
              <a:rPr lang="en-US" dirty="0" smtClean="0">
                <a:solidFill>
                  <a:srgbClr val="0000FF"/>
                </a:solidFill>
                <a:latin typeface="Courier"/>
                <a:cs typeface="Courier"/>
              </a:rPr>
              <a:t>~U</a:t>
            </a:r>
            <a:r>
              <a:rPr lang="en-US" dirty="0" smtClean="0">
                <a:latin typeface="Courier"/>
                <a:cs typeface="Courier"/>
              </a:rPr>
              <a:t>,</a:t>
            </a:r>
            <a:r>
              <a:rPr lang="en-US" dirty="0" smtClean="0">
                <a:solidFill>
                  <a:srgbClr val="FF0000"/>
                </a:solidFill>
                <a:latin typeface="Courier"/>
                <a:cs typeface="Courier"/>
              </a:rPr>
              <a:t>g2</a:t>
            </a:r>
            <a:r>
              <a:rPr lang="en-US" dirty="0" smtClean="0">
                <a:solidFill>
                  <a:srgbClr val="0000FF"/>
                </a:solidFill>
                <a:latin typeface="Courier"/>
                <a:cs typeface="Courier"/>
              </a:rPr>
              <a:t>~U</a:t>
            </a:r>
            <a:r>
              <a:rPr lang="en-US" dirty="0" smtClean="0">
                <a:latin typeface="Courier"/>
                <a:cs typeface="Courier"/>
              </a:rPr>
              <a:t>)</a:t>
            </a:r>
          </a:p>
        </p:txBody>
      </p:sp>
      <p:sp>
        <p:nvSpPr>
          <p:cNvPr id="7" name="TextBox 6"/>
          <p:cNvSpPr txBox="1"/>
          <p:nvPr/>
        </p:nvSpPr>
        <p:spPr>
          <a:xfrm>
            <a:off x="4724400" y="2590800"/>
            <a:ext cx="3581400" cy="461665"/>
          </a:xfrm>
          <a:prstGeom prst="rect">
            <a:avLst/>
          </a:prstGeom>
          <a:noFill/>
        </p:spPr>
        <p:txBody>
          <a:bodyPr wrap="square" rtlCol="0">
            <a:spAutoFit/>
          </a:bodyPr>
          <a:lstStyle/>
          <a:p>
            <a:r>
              <a:rPr lang="en-US" sz="2400" u="sng" cap="small" dirty="0" smtClean="0"/>
              <a:t>BioNetGen </a:t>
            </a:r>
            <a:r>
              <a:rPr lang="en-US" sz="2400" u="sng" dirty="0" smtClean="0"/>
              <a:t>Language</a:t>
            </a:r>
            <a:endParaRPr lang="en-US" sz="2400" u="sng" dirty="0"/>
          </a:p>
        </p:txBody>
      </p:sp>
      <p:sp>
        <p:nvSpPr>
          <p:cNvPr id="5" name="TextBox 4"/>
          <p:cNvSpPr txBox="1"/>
          <p:nvPr/>
        </p:nvSpPr>
        <p:spPr>
          <a:xfrm>
            <a:off x="4451604" y="4370040"/>
            <a:ext cx="4351072" cy="2308324"/>
          </a:xfrm>
          <a:prstGeom prst="rect">
            <a:avLst/>
          </a:prstGeom>
          <a:noFill/>
        </p:spPr>
        <p:txBody>
          <a:bodyPr wrap="square" rtlCol="0">
            <a:spAutoFit/>
          </a:bodyPr>
          <a:lstStyle/>
          <a:p>
            <a:r>
              <a:rPr lang="en-US" b="1" dirty="0" smtClean="0">
                <a:solidFill>
                  <a:schemeClr val="accent4"/>
                </a:solidFill>
              </a:rPr>
              <a:t>Bonds</a:t>
            </a:r>
            <a:r>
              <a:rPr lang="en-US" dirty="0" smtClean="0"/>
              <a:t> are formed by linking two components. The ‘</a:t>
            </a:r>
            <a:r>
              <a:rPr lang="en-US" b="1" dirty="0" smtClean="0"/>
              <a:t>.</a:t>
            </a:r>
            <a:r>
              <a:rPr lang="en-US" dirty="0" smtClean="0"/>
              <a:t>’ indicates a set of molecules forming a complex.</a:t>
            </a:r>
          </a:p>
          <a:p>
            <a:endParaRPr lang="en-US" dirty="0" smtClean="0"/>
          </a:p>
          <a:p>
            <a:r>
              <a:rPr lang="en-US" dirty="0" smtClean="0"/>
              <a:t>Components may have both states and bonds.</a:t>
            </a:r>
            <a:endParaRPr lang="en-US" dirty="0"/>
          </a:p>
          <a:p>
            <a:endParaRPr lang="en-US" dirty="0" smtClean="0"/>
          </a:p>
          <a:p>
            <a:r>
              <a:rPr lang="en-US" dirty="0" smtClean="0"/>
              <a:t>Bonds may occur within a molecule.</a:t>
            </a:r>
          </a:p>
        </p:txBody>
      </p:sp>
      <p:sp>
        <p:nvSpPr>
          <p:cNvPr id="8" name="Rectangle 7"/>
          <p:cNvSpPr/>
          <p:nvPr/>
        </p:nvSpPr>
        <p:spPr>
          <a:xfrm>
            <a:off x="762000" y="2590800"/>
            <a:ext cx="2389380" cy="337005"/>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576185" y="2210547"/>
            <a:ext cx="3680529" cy="646331"/>
          </a:xfrm>
          <a:prstGeom prst="rect">
            <a:avLst/>
          </a:prstGeom>
          <a:noFill/>
        </p:spPr>
        <p:txBody>
          <a:bodyPr wrap="square" rtlCol="0">
            <a:spAutoFit/>
          </a:bodyPr>
          <a:lstStyle/>
          <a:p>
            <a:r>
              <a:rPr lang="en-US" b="1" dirty="0" smtClean="0"/>
              <a:t>Molecules </a:t>
            </a:r>
            <a:r>
              <a:rPr lang="en-US" dirty="0" smtClean="0"/>
              <a:t>bind other molecules through components</a:t>
            </a:r>
            <a:endParaRPr lang="en-US" b="1" dirty="0"/>
          </a:p>
        </p:txBody>
      </p:sp>
      <p:cxnSp>
        <p:nvCxnSpPr>
          <p:cNvPr id="10" name="Straight Connector 9"/>
          <p:cNvCxnSpPr/>
          <p:nvPr/>
        </p:nvCxnSpPr>
        <p:spPr>
          <a:xfrm flipH="1">
            <a:off x="1610966" y="3452336"/>
            <a:ext cx="82313" cy="285929"/>
          </a:xfrm>
          <a:prstGeom prst="line">
            <a:avLst/>
          </a:prstGeom>
          <a:ln w="38100" cmpd="sng"/>
        </p:spPr>
        <p:style>
          <a:lnRef idx="2">
            <a:schemeClr val="dk1"/>
          </a:lnRef>
          <a:fillRef idx="0">
            <a:schemeClr val="dk1"/>
          </a:fillRef>
          <a:effectRef idx="1">
            <a:schemeClr val="dk1"/>
          </a:effectRef>
          <a:fontRef idx="minor">
            <a:schemeClr val="tx1"/>
          </a:fontRef>
        </p:style>
      </p:cxnSp>
      <p:sp>
        <p:nvSpPr>
          <p:cNvPr id="12" name="Rectangle 11"/>
          <p:cNvSpPr/>
          <p:nvPr/>
        </p:nvSpPr>
        <p:spPr>
          <a:xfrm>
            <a:off x="198603" y="5560712"/>
            <a:ext cx="4063282" cy="369332"/>
          </a:xfrm>
          <a:prstGeom prst="rect">
            <a:avLst/>
          </a:prstGeom>
        </p:spPr>
        <p:txBody>
          <a:bodyPr wrap="none">
            <a:spAutoFit/>
          </a:bodyPr>
          <a:lstStyle/>
          <a:p>
            <a:r>
              <a:rPr lang="en-US" dirty="0" smtClean="0">
                <a:latin typeface="Courier"/>
                <a:cs typeface="Courier"/>
              </a:rPr>
              <a:t>FceRI</a:t>
            </a:r>
            <a:r>
              <a:rPr lang="en-US" dirty="0">
                <a:latin typeface="Courier"/>
                <a:cs typeface="Courier"/>
              </a:rPr>
              <a:t>(</a:t>
            </a:r>
            <a:r>
              <a:rPr lang="en-US" dirty="0" smtClean="0">
                <a:solidFill>
                  <a:srgbClr val="FF0000"/>
                </a:solidFill>
                <a:latin typeface="Courier"/>
                <a:cs typeface="Courier"/>
              </a:rPr>
              <a:t>a</a:t>
            </a:r>
            <a:r>
              <a:rPr lang="en-US" dirty="0" smtClean="0">
                <a:latin typeface="Courier"/>
                <a:cs typeface="Courier"/>
              </a:rPr>
              <a:t>,</a:t>
            </a:r>
            <a:r>
              <a:rPr lang="en-US" dirty="0">
                <a:solidFill>
                  <a:srgbClr val="FF0000"/>
                </a:solidFill>
                <a:latin typeface="Courier"/>
                <a:cs typeface="Courier"/>
              </a:rPr>
              <a:t>b</a:t>
            </a:r>
            <a:r>
              <a:rPr lang="en-US" dirty="0">
                <a:solidFill>
                  <a:srgbClr val="0000FF"/>
                </a:solidFill>
                <a:latin typeface="Courier"/>
                <a:cs typeface="Courier"/>
              </a:rPr>
              <a:t>~</a:t>
            </a:r>
            <a:r>
              <a:rPr lang="en-US" dirty="0" smtClean="0">
                <a:solidFill>
                  <a:srgbClr val="0000FF"/>
                </a:solidFill>
                <a:latin typeface="Courier"/>
                <a:cs typeface="Courier"/>
              </a:rPr>
              <a:t>U</a:t>
            </a:r>
            <a:r>
              <a:rPr lang="en-US" dirty="0">
                <a:solidFill>
                  <a:schemeClr val="accent4"/>
                </a:solidFill>
                <a:latin typeface="Courier"/>
                <a:cs typeface="Courier"/>
              </a:rPr>
              <a:t>!</a:t>
            </a:r>
            <a:r>
              <a:rPr lang="en-US" dirty="0" smtClean="0">
                <a:solidFill>
                  <a:schemeClr val="accent4"/>
                </a:solidFill>
                <a:latin typeface="Courier"/>
                <a:cs typeface="Courier"/>
              </a:rPr>
              <a:t>1</a:t>
            </a:r>
            <a:r>
              <a:rPr lang="en-US" dirty="0" smtClean="0">
                <a:latin typeface="Courier"/>
                <a:cs typeface="Courier"/>
              </a:rPr>
              <a:t>,</a:t>
            </a:r>
            <a:r>
              <a:rPr lang="en-US" dirty="0">
                <a:solidFill>
                  <a:srgbClr val="FF0000"/>
                </a:solidFill>
                <a:latin typeface="Courier"/>
                <a:cs typeface="Courier"/>
              </a:rPr>
              <a:t>g2</a:t>
            </a:r>
            <a:r>
              <a:rPr lang="en-US" dirty="0">
                <a:solidFill>
                  <a:srgbClr val="0000FF"/>
                </a:solidFill>
                <a:latin typeface="Courier"/>
                <a:cs typeface="Courier"/>
              </a:rPr>
              <a:t>~U</a:t>
            </a:r>
            <a:r>
              <a:rPr lang="en-US" dirty="0" smtClean="0">
                <a:latin typeface="Courier"/>
                <a:cs typeface="Courier"/>
              </a:rPr>
              <a:t>).Lyn(</a:t>
            </a:r>
            <a:r>
              <a:rPr lang="en-US" dirty="0" smtClean="0">
                <a:solidFill>
                  <a:srgbClr val="FF0000"/>
                </a:solidFill>
                <a:latin typeface="Courier"/>
                <a:cs typeface="Courier"/>
              </a:rPr>
              <a:t>U</a:t>
            </a:r>
            <a:r>
              <a:rPr lang="en-US" dirty="0">
                <a:solidFill>
                  <a:schemeClr val="accent4"/>
                </a:solidFill>
                <a:latin typeface="Courier"/>
                <a:cs typeface="Courier"/>
              </a:rPr>
              <a:t>!1</a:t>
            </a:r>
            <a:r>
              <a:rPr lang="en-US" dirty="0" smtClean="0">
                <a:latin typeface="Courier"/>
                <a:cs typeface="Courier"/>
              </a:rPr>
              <a:t>)</a:t>
            </a:r>
            <a:endParaRPr lang="en-US" dirty="0">
              <a:latin typeface="Courier"/>
              <a:cs typeface="Courier"/>
            </a:endParaRPr>
          </a:p>
        </p:txBody>
      </p:sp>
      <p:sp>
        <p:nvSpPr>
          <p:cNvPr id="13" name="Rectangle 12"/>
          <p:cNvSpPr/>
          <p:nvPr/>
        </p:nvSpPr>
        <p:spPr>
          <a:xfrm>
            <a:off x="975991" y="6308091"/>
            <a:ext cx="2955106" cy="369332"/>
          </a:xfrm>
          <a:prstGeom prst="rect">
            <a:avLst/>
          </a:prstGeom>
        </p:spPr>
        <p:txBody>
          <a:bodyPr wrap="none">
            <a:spAutoFit/>
          </a:bodyPr>
          <a:lstStyle/>
          <a:p>
            <a:r>
              <a:rPr lang="en-US" dirty="0" smtClean="0">
                <a:latin typeface="Courier"/>
                <a:cs typeface="Courier"/>
              </a:rPr>
              <a:t>Lyn(</a:t>
            </a:r>
            <a:r>
              <a:rPr lang="en-US" dirty="0" smtClean="0">
                <a:solidFill>
                  <a:srgbClr val="FF0000"/>
                </a:solidFill>
                <a:latin typeface="Courier"/>
                <a:cs typeface="Courier"/>
              </a:rPr>
              <a:t>SH2</a:t>
            </a:r>
            <a:r>
              <a:rPr lang="en-US" dirty="0" smtClean="0">
                <a:solidFill>
                  <a:schemeClr val="accent4"/>
                </a:solidFill>
                <a:latin typeface="Courier"/>
                <a:cs typeface="Courier"/>
              </a:rPr>
              <a:t>!1</a:t>
            </a:r>
            <a:r>
              <a:rPr lang="en-US" dirty="0" smtClean="0">
                <a:latin typeface="Courier"/>
                <a:cs typeface="Courier"/>
              </a:rPr>
              <a:t>,</a:t>
            </a:r>
            <a:r>
              <a:rPr lang="en-US" dirty="0" smtClean="0">
                <a:solidFill>
                  <a:srgbClr val="FF0000"/>
                </a:solidFill>
                <a:latin typeface="Courier"/>
                <a:cs typeface="Courier"/>
              </a:rPr>
              <a:t>Cterm</a:t>
            </a:r>
            <a:r>
              <a:rPr lang="en-US" dirty="0" smtClean="0">
                <a:solidFill>
                  <a:srgbClr val="0000FF"/>
                </a:solidFill>
                <a:latin typeface="Courier"/>
                <a:cs typeface="Courier"/>
              </a:rPr>
              <a:t>~P</a:t>
            </a:r>
            <a:r>
              <a:rPr lang="en-US" dirty="0">
                <a:solidFill>
                  <a:schemeClr val="accent4"/>
                </a:solidFill>
                <a:latin typeface="Courier"/>
                <a:cs typeface="Courier"/>
              </a:rPr>
              <a:t>!1</a:t>
            </a:r>
            <a:r>
              <a:rPr lang="en-US" dirty="0" smtClean="0">
                <a:latin typeface="Courier"/>
                <a:cs typeface="Courier"/>
              </a:rPr>
              <a:t>)</a:t>
            </a:r>
            <a:endParaRPr lang="en-US" dirty="0">
              <a:latin typeface="Courier"/>
              <a:cs typeface="Courier"/>
            </a:endParaRPr>
          </a:p>
        </p:txBody>
      </p:sp>
    </p:spTree>
    <p:extLst>
      <p:ext uri="{BB962C8B-B14F-4D97-AF65-F5344CB8AC3E}">
        <p14:creationId xmlns:p14="http://schemas.microsoft.com/office/powerpoint/2010/main" val="324352390"/>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Defining Interaction Rules</a:t>
            </a:r>
            <a:endParaRPr lang="en-US" dirty="0"/>
          </a:p>
        </p:txBody>
      </p:sp>
      <p:pic>
        <p:nvPicPr>
          <p:cNvPr id="3" name="Picture 2"/>
          <p:cNvPicPr>
            <a:picLocks noChangeAspect="1"/>
          </p:cNvPicPr>
          <p:nvPr/>
        </p:nvPicPr>
        <p:blipFill>
          <a:blip r:embed="rId2"/>
          <a:stretch>
            <a:fillRect/>
          </a:stretch>
        </p:blipFill>
        <p:spPr>
          <a:xfrm>
            <a:off x="228600" y="1765300"/>
            <a:ext cx="1612900" cy="2273300"/>
          </a:xfrm>
          <a:prstGeom prst="rect">
            <a:avLst/>
          </a:prstGeom>
        </p:spPr>
      </p:pic>
      <p:sp>
        <p:nvSpPr>
          <p:cNvPr id="4" name="Right Arrow 3"/>
          <p:cNvSpPr/>
          <p:nvPr/>
        </p:nvSpPr>
        <p:spPr>
          <a:xfrm>
            <a:off x="1981200" y="2900065"/>
            <a:ext cx="978408" cy="4846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p:cNvSpPr txBox="1"/>
          <p:nvPr/>
        </p:nvSpPr>
        <p:spPr>
          <a:xfrm>
            <a:off x="3048000" y="2819400"/>
            <a:ext cx="6141112" cy="646331"/>
          </a:xfrm>
          <a:prstGeom prst="rect">
            <a:avLst/>
          </a:prstGeom>
          <a:noFill/>
        </p:spPr>
        <p:txBody>
          <a:bodyPr wrap="none" rtlCol="0">
            <a:spAutoFit/>
          </a:bodyPr>
          <a:lstStyle/>
          <a:p>
            <a:r>
              <a:rPr lang="en-US" dirty="0" err="1" smtClean="0">
                <a:latin typeface="Courier"/>
                <a:cs typeface="Courier"/>
              </a:rPr>
              <a:t>IgE(a,</a:t>
            </a:r>
            <a:r>
              <a:rPr lang="en-US" u="sng" dirty="0" err="1" smtClean="0">
                <a:latin typeface="Courier"/>
                <a:cs typeface="Courier"/>
              </a:rPr>
              <a:t>a</a:t>
            </a:r>
            <a:r>
              <a:rPr lang="en-US" dirty="0" smtClean="0">
                <a:latin typeface="Courier"/>
                <a:cs typeface="Courier"/>
              </a:rPr>
              <a:t>)+ </a:t>
            </a:r>
            <a:r>
              <a:rPr lang="en-US" dirty="0" err="1" smtClean="0">
                <a:latin typeface="Courier"/>
                <a:cs typeface="Courier"/>
              </a:rPr>
              <a:t>FceRI(</a:t>
            </a:r>
            <a:r>
              <a:rPr lang="en-US" u="sng" dirty="0" err="1" smtClean="0">
                <a:latin typeface="Courier"/>
                <a:cs typeface="Courier"/>
              </a:rPr>
              <a:t>a</a:t>
            </a:r>
            <a:r>
              <a:rPr lang="en-US" dirty="0" smtClean="0">
                <a:latin typeface="Courier"/>
                <a:cs typeface="Courier"/>
              </a:rPr>
              <a:t>)&lt;-&gt; IgE(a,</a:t>
            </a:r>
            <a:r>
              <a:rPr lang="en-US" u="sng" dirty="0" smtClean="0">
                <a:latin typeface="Courier"/>
                <a:cs typeface="Courier"/>
              </a:rPr>
              <a:t>a</a:t>
            </a:r>
            <a:r>
              <a:rPr lang="en-US" u="sng" dirty="0" smtClean="0">
                <a:solidFill>
                  <a:srgbClr val="FF0000"/>
                </a:solidFill>
                <a:latin typeface="Courier"/>
                <a:cs typeface="Courier"/>
              </a:rPr>
              <a:t>!1</a:t>
            </a:r>
            <a:r>
              <a:rPr lang="en-US" dirty="0" smtClean="0">
                <a:latin typeface="Courier"/>
                <a:cs typeface="Courier"/>
              </a:rPr>
              <a:t>).FceRI(</a:t>
            </a:r>
            <a:r>
              <a:rPr lang="en-US" u="sng" dirty="0" smtClean="0">
                <a:latin typeface="Courier"/>
                <a:cs typeface="Courier"/>
              </a:rPr>
              <a:t>a</a:t>
            </a:r>
            <a:r>
              <a:rPr lang="en-US" u="sng" dirty="0" smtClean="0">
                <a:solidFill>
                  <a:srgbClr val="FF0000"/>
                </a:solidFill>
                <a:latin typeface="Courier"/>
                <a:cs typeface="Courier"/>
              </a:rPr>
              <a:t>!1</a:t>
            </a:r>
            <a:r>
              <a:rPr lang="en-US" dirty="0" smtClean="0">
                <a:latin typeface="Courier"/>
                <a:cs typeface="Courier"/>
              </a:rPr>
              <a:t>)</a:t>
            </a:r>
          </a:p>
          <a:p>
            <a:r>
              <a:rPr lang="en-US" dirty="0" smtClean="0">
                <a:latin typeface="Courier"/>
                <a:cs typeface="Courier"/>
              </a:rPr>
              <a:t>… </a:t>
            </a:r>
          </a:p>
        </p:txBody>
      </p:sp>
      <p:sp>
        <p:nvSpPr>
          <p:cNvPr id="6" name="TextBox 5"/>
          <p:cNvSpPr txBox="1"/>
          <p:nvPr/>
        </p:nvSpPr>
        <p:spPr>
          <a:xfrm>
            <a:off x="4146804" y="1752600"/>
            <a:ext cx="3581400" cy="461665"/>
          </a:xfrm>
          <a:prstGeom prst="rect">
            <a:avLst/>
          </a:prstGeom>
          <a:noFill/>
        </p:spPr>
        <p:txBody>
          <a:bodyPr wrap="square" rtlCol="0">
            <a:spAutoFit/>
          </a:bodyPr>
          <a:lstStyle/>
          <a:p>
            <a:r>
              <a:rPr lang="en-US" sz="2400" u="sng" cap="small" dirty="0" smtClean="0"/>
              <a:t>BioNetGen </a:t>
            </a:r>
            <a:r>
              <a:rPr lang="en-US" sz="2400" u="sng" dirty="0" smtClean="0"/>
              <a:t>Language</a:t>
            </a:r>
            <a:endParaRPr lang="en-US" sz="2400" u="sng" dirty="0"/>
          </a:p>
        </p:txBody>
      </p:sp>
      <p:sp>
        <p:nvSpPr>
          <p:cNvPr id="7" name="TextBox 6"/>
          <p:cNvSpPr txBox="1"/>
          <p:nvPr/>
        </p:nvSpPr>
        <p:spPr>
          <a:xfrm>
            <a:off x="4191000" y="3657600"/>
            <a:ext cx="3200400" cy="461665"/>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sz="2400" dirty="0" smtClean="0"/>
              <a:t>binding and dissociation</a:t>
            </a:r>
            <a:endParaRPr lang="en-US" sz="2400" dirty="0"/>
          </a:p>
        </p:txBody>
      </p:sp>
      <p:pic>
        <p:nvPicPr>
          <p:cNvPr id="8" name="Picture 7"/>
          <p:cNvPicPr>
            <a:picLocks noChangeAspect="1"/>
          </p:cNvPicPr>
          <p:nvPr/>
        </p:nvPicPr>
        <p:blipFill>
          <a:blip r:embed="rId3"/>
          <a:stretch>
            <a:fillRect/>
          </a:stretch>
        </p:blipFill>
        <p:spPr>
          <a:xfrm>
            <a:off x="330200" y="4762500"/>
            <a:ext cx="1041400" cy="1638300"/>
          </a:xfrm>
          <a:prstGeom prst="rect">
            <a:avLst/>
          </a:prstGeom>
        </p:spPr>
      </p:pic>
      <p:sp>
        <p:nvSpPr>
          <p:cNvPr id="9" name="Rectangle 8"/>
          <p:cNvSpPr/>
          <p:nvPr/>
        </p:nvSpPr>
        <p:spPr>
          <a:xfrm>
            <a:off x="152400" y="4416623"/>
            <a:ext cx="1846894" cy="307777"/>
          </a:xfrm>
          <a:prstGeom prst="rect">
            <a:avLst/>
          </a:prstGeom>
        </p:spPr>
        <p:txBody>
          <a:bodyPr wrap="none">
            <a:spAutoFit/>
          </a:bodyPr>
          <a:lstStyle/>
          <a:p>
            <a:r>
              <a:rPr lang="en-US" sz="1400" dirty="0" smtClean="0">
                <a:solidFill>
                  <a:srgbClr val="231F20"/>
                </a:solidFill>
                <a:latin typeface="HelveticaNeue-Light"/>
              </a:rPr>
              <a:t>Transphosphorylation</a:t>
            </a:r>
            <a:endParaRPr lang="en-US" dirty="0"/>
          </a:p>
        </p:txBody>
      </p:sp>
      <p:sp>
        <p:nvSpPr>
          <p:cNvPr id="10" name="Right Arrow 9"/>
          <p:cNvSpPr/>
          <p:nvPr/>
        </p:nvSpPr>
        <p:spPr>
          <a:xfrm>
            <a:off x="1981200" y="5181600"/>
            <a:ext cx="978408" cy="4846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p:cNvSpPr txBox="1"/>
          <p:nvPr/>
        </p:nvSpPr>
        <p:spPr>
          <a:xfrm>
            <a:off x="4191000" y="6169967"/>
            <a:ext cx="3352800" cy="461665"/>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sz="2400" dirty="0" smtClean="0"/>
              <a:t>component state change</a:t>
            </a:r>
            <a:endParaRPr lang="en-US" sz="2400" dirty="0"/>
          </a:p>
        </p:txBody>
      </p:sp>
      <p:sp>
        <p:nvSpPr>
          <p:cNvPr id="12" name="TextBox 11"/>
          <p:cNvSpPr txBox="1"/>
          <p:nvPr/>
        </p:nvSpPr>
        <p:spPr>
          <a:xfrm>
            <a:off x="3258986" y="5144869"/>
            <a:ext cx="4894414" cy="646331"/>
          </a:xfrm>
          <a:prstGeom prst="rect">
            <a:avLst/>
          </a:prstGeom>
          <a:noFill/>
        </p:spPr>
        <p:txBody>
          <a:bodyPr wrap="none" rtlCol="0">
            <a:spAutoFit/>
          </a:bodyPr>
          <a:lstStyle/>
          <a:p>
            <a:r>
              <a:rPr lang="en-US" dirty="0" smtClean="0">
                <a:latin typeface="Courier"/>
                <a:cs typeface="Courier"/>
              </a:rPr>
              <a:t>Lyn(U!1).FceRI(b!1).FceRI(</a:t>
            </a:r>
            <a:r>
              <a:rPr lang="en-US" u="sng" dirty="0" smtClean="0">
                <a:latin typeface="Courier"/>
                <a:cs typeface="Courier"/>
              </a:rPr>
              <a:t>b~</a:t>
            </a:r>
            <a:r>
              <a:rPr lang="en-US" u="sng" dirty="0" smtClean="0">
                <a:solidFill>
                  <a:srgbClr val="FF0000"/>
                </a:solidFill>
                <a:latin typeface="Courier"/>
                <a:cs typeface="Courier"/>
              </a:rPr>
              <a:t>U</a:t>
            </a:r>
            <a:r>
              <a:rPr lang="en-US" dirty="0" smtClean="0">
                <a:latin typeface="Courier"/>
                <a:cs typeface="Courier"/>
              </a:rPr>
              <a:t>)-&gt; \</a:t>
            </a:r>
          </a:p>
          <a:p>
            <a:r>
              <a:rPr lang="en-US" dirty="0" smtClean="0">
                <a:latin typeface="Courier"/>
                <a:cs typeface="Courier"/>
              </a:rPr>
              <a:t>Lyn(U!1).FceRI(b!1).FceRI(</a:t>
            </a:r>
            <a:r>
              <a:rPr lang="en-US" u="sng" dirty="0" smtClean="0">
                <a:latin typeface="Courier"/>
                <a:cs typeface="Courier"/>
              </a:rPr>
              <a:t>b~</a:t>
            </a:r>
            <a:r>
              <a:rPr lang="en-US" u="sng" dirty="0" smtClean="0">
                <a:solidFill>
                  <a:srgbClr val="FF0000"/>
                </a:solidFill>
                <a:latin typeface="Courier"/>
                <a:cs typeface="Courier"/>
              </a:rPr>
              <a:t>P</a:t>
            </a:r>
            <a:r>
              <a:rPr lang="en-US" dirty="0" smtClean="0">
                <a:latin typeface="Courier"/>
                <a:cs typeface="Courier"/>
              </a:rPr>
              <a:t>)   </a:t>
            </a:r>
          </a:p>
        </p:txBody>
      </p:sp>
    </p:spTree>
    <p:extLst>
      <p:ext uri="{BB962C8B-B14F-4D97-AF65-F5344CB8AC3E}">
        <p14:creationId xmlns:p14="http://schemas.microsoft.com/office/powerpoint/2010/main" val="3815598560"/>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Parts of a rule</a:t>
            </a:r>
            <a:endParaRPr lang="en-US" dirty="0"/>
          </a:p>
        </p:txBody>
      </p:sp>
      <p:sp>
        <p:nvSpPr>
          <p:cNvPr id="5" name="TextBox 4"/>
          <p:cNvSpPr txBox="1"/>
          <p:nvPr/>
        </p:nvSpPr>
        <p:spPr>
          <a:xfrm>
            <a:off x="978436" y="2450068"/>
            <a:ext cx="7387810" cy="369332"/>
          </a:xfrm>
          <a:prstGeom prst="rect">
            <a:avLst/>
          </a:prstGeom>
          <a:noFill/>
        </p:spPr>
        <p:txBody>
          <a:bodyPr wrap="none" rtlCol="0">
            <a:spAutoFit/>
          </a:bodyPr>
          <a:lstStyle/>
          <a:p>
            <a:r>
              <a:rPr lang="en-US" dirty="0" smtClean="0">
                <a:latin typeface="Courier"/>
                <a:cs typeface="Courier"/>
              </a:rPr>
              <a:t>IgE(</a:t>
            </a:r>
            <a:r>
              <a:rPr lang="en-US" dirty="0" err="1" smtClean="0">
                <a:latin typeface="Courier"/>
                <a:cs typeface="Courier"/>
              </a:rPr>
              <a:t>a,</a:t>
            </a:r>
            <a:r>
              <a:rPr lang="en-US" u="sng" dirty="0" err="1" smtClean="0">
                <a:latin typeface="Courier"/>
                <a:cs typeface="Courier"/>
              </a:rPr>
              <a:t>a</a:t>
            </a:r>
            <a:r>
              <a:rPr lang="en-US" dirty="0" smtClean="0">
                <a:latin typeface="Courier"/>
                <a:cs typeface="Courier"/>
              </a:rPr>
              <a:t>)+ FceRI(</a:t>
            </a:r>
            <a:r>
              <a:rPr lang="en-US" u="sng" dirty="0" smtClean="0">
                <a:latin typeface="Courier"/>
                <a:cs typeface="Courier"/>
              </a:rPr>
              <a:t>a</a:t>
            </a:r>
            <a:r>
              <a:rPr lang="en-US" dirty="0" smtClean="0">
                <a:latin typeface="Courier"/>
                <a:cs typeface="Courier"/>
              </a:rPr>
              <a:t>)&lt;-&gt; IgE(a,</a:t>
            </a:r>
            <a:r>
              <a:rPr lang="en-US" u="sng" dirty="0" smtClean="0">
                <a:latin typeface="Courier"/>
                <a:cs typeface="Courier"/>
              </a:rPr>
              <a:t>a</a:t>
            </a:r>
            <a:r>
              <a:rPr lang="en-US" u="sng" dirty="0" smtClean="0">
                <a:solidFill>
                  <a:srgbClr val="FF0000"/>
                </a:solidFill>
                <a:latin typeface="Courier"/>
                <a:cs typeface="Courier"/>
              </a:rPr>
              <a:t>!1</a:t>
            </a:r>
            <a:r>
              <a:rPr lang="en-US" dirty="0" smtClean="0">
                <a:latin typeface="Courier"/>
                <a:cs typeface="Courier"/>
              </a:rPr>
              <a:t>).FceRI(</a:t>
            </a:r>
            <a:r>
              <a:rPr lang="en-US" u="sng" dirty="0" smtClean="0">
                <a:latin typeface="Courier"/>
                <a:cs typeface="Courier"/>
              </a:rPr>
              <a:t>a</a:t>
            </a:r>
            <a:r>
              <a:rPr lang="en-US" u="sng" dirty="0" smtClean="0">
                <a:solidFill>
                  <a:srgbClr val="FF0000"/>
                </a:solidFill>
                <a:latin typeface="Courier"/>
                <a:cs typeface="Courier"/>
              </a:rPr>
              <a:t>!1</a:t>
            </a:r>
            <a:r>
              <a:rPr lang="en-US" dirty="0" smtClean="0">
                <a:latin typeface="Courier"/>
                <a:cs typeface="Courier"/>
              </a:rPr>
              <a:t>) kp1, km1 </a:t>
            </a:r>
          </a:p>
        </p:txBody>
      </p:sp>
      <p:sp>
        <p:nvSpPr>
          <p:cNvPr id="13" name="TextBox 12"/>
          <p:cNvSpPr txBox="1"/>
          <p:nvPr/>
        </p:nvSpPr>
        <p:spPr>
          <a:xfrm>
            <a:off x="1693279" y="1783788"/>
            <a:ext cx="1109799" cy="369332"/>
          </a:xfrm>
          <a:prstGeom prst="rect">
            <a:avLst/>
          </a:prstGeom>
          <a:noFill/>
        </p:spPr>
        <p:txBody>
          <a:bodyPr wrap="none" rtlCol="0">
            <a:spAutoFit/>
          </a:bodyPr>
          <a:lstStyle/>
          <a:p>
            <a:r>
              <a:rPr lang="en-US" dirty="0" smtClean="0">
                <a:solidFill>
                  <a:schemeClr val="accent1"/>
                </a:solidFill>
              </a:rPr>
              <a:t>Reactants</a:t>
            </a:r>
            <a:endParaRPr lang="en-US" dirty="0">
              <a:solidFill>
                <a:schemeClr val="accent1"/>
              </a:solidFill>
            </a:endParaRPr>
          </a:p>
        </p:txBody>
      </p:sp>
      <p:sp>
        <p:nvSpPr>
          <p:cNvPr id="15" name="Left Brace 14"/>
          <p:cNvSpPr/>
          <p:nvPr/>
        </p:nvSpPr>
        <p:spPr>
          <a:xfrm rot="5400000">
            <a:off x="2108467" y="1183736"/>
            <a:ext cx="310236" cy="2222428"/>
          </a:xfrm>
          <a:prstGeom prst="leftBrace">
            <a:avLst>
              <a:gd name="adj1" fmla="val 0"/>
              <a:gd name="adj2" fmla="val 50000"/>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 name="Left Brace 15"/>
          <p:cNvSpPr/>
          <p:nvPr/>
        </p:nvSpPr>
        <p:spPr>
          <a:xfrm rot="5400000">
            <a:off x="5389194" y="1183736"/>
            <a:ext cx="310236" cy="2222428"/>
          </a:xfrm>
          <a:prstGeom prst="leftBrace">
            <a:avLst>
              <a:gd name="adj1" fmla="val 0"/>
              <a:gd name="adj2" fmla="val 50000"/>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 name="TextBox 16"/>
          <p:cNvSpPr txBox="1"/>
          <p:nvPr/>
        </p:nvSpPr>
        <p:spPr>
          <a:xfrm>
            <a:off x="5056319" y="1770500"/>
            <a:ext cx="1018227" cy="369332"/>
          </a:xfrm>
          <a:prstGeom prst="rect">
            <a:avLst/>
          </a:prstGeom>
          <a:noFill/>
        </p:spPr>
        <p:txBody>
          <a:bodyPr wrap="none" rtlCol="0">
            <a:spAutoFit/>
          </a:bodyPr>
          <a:lstStyle/>
          <a:p>
            <a:r>
              <a:rPr lang="en-US" dirty="0" smtClean="0">
                <a:solidFill>
                  <a:schemeClr val="accent1"/>
                </a:solidFill>
              </a:rPr>
              <a:t>Products</a:t>
            </a:r>
            <a:endParaRPr lang="en-US" dirty="0">
              <a:solidFill>
                <a:schemeClr val="accent1"/>
              </a:solidFill>
            </a:endParaRPr>
          </a:p>
        </p:txBody>
      </p:sp>
      <p:sp>
        <p:nvSpPr>
          <p:cNvPr id="18" name="TextBox 17"/>
          <p:cNvSpPr txBox="1"/>
          <p:nvPr/>
        </p:nvSpPr>
        <p:spPr>
          <a:xfrm>
            <a:off x="3410081" y="1677966"/>
            <a:ext cx="765917" cy="369332"/>
          </a:xfrm>
          <a:prstGeom prst="rect">
            <a:avLst/>
          </a:prstGeom>
          <a:noFill/>
        </p:spPr>
        <p:txBody>
          <a:bodyPr wrap="none" rtlCol="0">
            <a:spAutoFit/>
          </a:bodyPr>
          <a:lstStyle/>
          <a:p>
            <a:r>
              <a:rPr lang="en-US" dirty="0" smtClean="0"/>
              <a:t>Arrow</a:t>
            </a:r>
            <a:endParaRPr lang="en-US" dirty="0"/>
          </a:p>
        </p:txBody>
      </p:sp>
      <p:cxnSp>
        <p:nvCxnSpPr>
          <p:cNvPr id="20" name="Straight Arrow Connector 19"/>
          <p:cNvCxnSpPr>
            <a:stCxn id="18" idx="2"/>
          </p:cNvCxnSpPr>
          <p:nvPr/>
        </p:nvCxnSpPr>
        <p:spPr>
          <a:xfrm flipH="1">
            <a:off x="3774601" y="2047298"/>
            <a:ext cx="18439" cy="40277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7208196" y="1827358"/>
            <a:ext cx="1037551" cy="369332"/>
          </a:xfrm>
          <a:prstGeom prst="rect">
            <a:avLst/>
          </a:prstGeom>
          <a:noFill/>
        </p:spPr>
        <p:txBody>
          <a:bodyPr wrap="none" rtlCol="0">
            <a:spAutoFit/>
          </a:bodyPr>
          <a:lstStyle/>
          <a:p>
            <a:r>
              <a:rPr lang="en-US" dirty="0" smtClean="0">
                <a:solidFill>
                  <a:schemeClr val="accent1"/>
                </a:solidFill>
              </a:rPr>
              <a:t>Rate Law</a:t>
            </a:r>
            <a:endParaRPr lang="en-US" dirty="0">
              <a:solidFill>
                <a:schemeClr val="accent1"/>
              </a:solidFill>
            </a:endParaRPr>
          </a:p>
        </p:txBody>
      </p:sp>
    </p:spTree>
    <p:extLst>
      <p:ext uri="{BB962C8B-B14F-4D97-AF65-F5344CB8AC3E}">
        <p14:creationId xmlns:p14="http://schemas.microsoft.com/office/powerpoint/2010/main" val="746928505"/>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Parts of a rule</a:t>
            </a:r>
            <a:endParaRPr lang="en-US" dirty="0"/>
          </a:p>
        </p:txBody>
      </p:sp>
      <p:sp>
        <p:nvSpPr>
          <p:cNvPr id="5" name="TextBox 4"/>
          <p:cNvSpPr txBox="1"/>
          <p:nvPr/>
        </p:nvSpPr>
        <p:spPr>
          <a:xfrm>
            <a:off x="978436" y="2450068"/>
            <a:ext cx="7387810" cy="369332"/>
          </a:xfrm>
          <a:prstGeom prst="rect">
            <a:avLst/>
          </a:prstGeom>
          <a:noFill/>
        </p:spPr>
        <p:txBody>
          <a:bodyPr wrap="none" rtlCol="0">
            <a:spAutoFit/>
          </a:bodyPr>
          <a:lstStyle/>
          <a:p>
            <a:r>
              <a:rPr lang="en-US" dirty="0" smtClean="0">
                <a:latin typeface="Courier"/>
                <a:cs typeface="Courier"/>
              </a:rPr>
              <a:t>IgE(</a:t>
            </a:r>
            <a:r>
              <a:rPr lang="en-US" dirty="0" err="1" smtClean="0">
                <a:latin typeface="Courier"/>
                <a:cs typeface="Courier"/>
              </a:rPr>
              <a:t>a,</a:t>
            </a:r>
            <a:r>
              <a:rPr lang="en-US" u="sng" dirty="0" err="1" smtClean="0">
                <a:latin typeface="Courier"/>
                <a:cs typeface="Courier"/>
              </a:rPr>
              <a:t>a</a:t>
            </a:r>
            <a:r>
              <a:rPr lang="en-US" dirty="0" smtClean="0">
                <a:latin typeface="Courier"/>
                <a:cs typeface="Courier"/>
              </a:rPr>
              <a:t>)+ FceRI(</a:t>
            </a:r>
            <a:r>
              <a:rPr lang="en-US" u="sng" dirty="0" smtClean="0">
                <a:latin typeface="Courier"/>
                <a:cs typeface="Courier"/>
              </a:rPr>
              <a:t>a</a:t>
            </a:r>
            <a:r>
              <a:rPr lang="en-US" dirty="0" smtClean="0">
                <a:latin typeface="Courier"/>
                <a:cs typeface="Courier"/>
              </a:rPr>
              <a:t>)&lt;-&gt; IgE(a,</a:t>
            </a:r>
            <a:r>
              <a:rPr lang="en-US" u="sng" dirty="0" smtClean="0">
                <a:latin typeface="Courier"/>
                <a:cs typeface="Courier"/>
              </a:rPr>
              <a:t>a</a:t>
            </a:r>
            <a:r>
              <a:rPr lang="en-US" u="sng" dirty="0" smtClean="0">
                <a:solidFill>
                  <a:srgbClr val="FF0000"/>
                </a:solidFill>
                <a:latin typeface="Courier"/>
                <a:cs typeface="Courier"/>
              </a:rPr>
              <a:t>!1</a:t>
            </a:r>
            <a:r>
              <a:rPr lang="en-US" dirty="0" smtClean="0">
                <a:latin typeface="Courier"/>
                <a:cs typeface="Courier"/>
              </a:rPr>
              <a:t>).FceRI(</a:t>
            </a:r>
            <a:r>
              <a:rPr lang="en-US" u="sng" dirty="0" smtClean="0">
                <a:latin typeface="Courier"/>
                <a:cs typeface="Courier"/>
              </a:rPr>
              <a:t>a</a:t>
            </a:r>
            <a:r>
              <a:rPr lang="en-US" u="sng" dirty="0" smtClean="0">
                <a:solidFill>
                  <a:srgbClr val="FF0000"/>
                </a:solidFill>
                <a:latin typeface="Courier"/>
                <a:cs typeface="Courier"/>
              </a:rPr>
              <a:t>!1</a:t>
            </a:r>
            <a:r>
              <a:rPr lang="en-US" dirty="0" smtClean="0">
                <a:latin typeface="Courier"/>
                <a:cs typeface="Courier"/>
              </a:rPr>
              <a:t>) kp1, km1 </a:t>
            </a:r>
          </a:p>
        </p:txBody>
      </p:sp>
      <p:sp>
        <p:nvSpPr>
          <p:cNvPr id="13" name="TextBox 12"/>
          <p:cNvSpPr txBox="1"/>
          <p:nvPr/>
        </p:nvSpPr>
        <p:spPr>
          <a:xfrm>
            <a:off x="1693279" y="1783788"/>
            <a:ext cx="1109799" cy="369332"/>
          </a:xfrm>
          <a:prstGeom prst="rect">
            <a:avLst/>
          </a:prstGeom>
          <a:noFill/>
        </p:spPr>
        <p:txBody>
          <a:bodyPr wrap="none" rtlCol="0">
            <a:spAutoFit/>
          </a:bodyPr>
          <a:lstStyle/>
          <a:p>
            <a:r>
              <a:rPr lang="en-US" dirty="0" smtClean="0">
                <a:solidFill>
                  <a:schemeClr val="accent1"/>
                </a:solidFill>
              </a:rPr>
              <a:t>Reactants</a:t>
            </a:r>
            <a:endParaRPr lang="en-US" dirty="0">
              <a:solidFill>
                <a:schemeClr val="accent1"/>
              </a:solidFill>
            </a:endParaRPr>
          </a:p>
        </p:txBody>
      </p:sp>
      <p:sp>
        <p:nvSpPr>
          <p:cNvPr id="15" name="Left Brace 14"/>
          <p:cNvSpPr/>
          <p:nvPr/>
        </p:nvSpPr>
        <p:spPr>
          <a:xfrm rot="5400000">
            <a:off x="2108467" y="1183736"/>
            <a:ext cx="310236" cy="2222428"/>
          </a:xfrm>
          <a:prstGeom prst="leftBrace">
            <a:avLst>
              <a:gd name="adj1" fmla="val 0"/>
              <a:gd name="adj2" fmla="val 50000"/>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 name="Left Brace 15"/>
          <p:cNvSpPr/>
          <p:nvPr/>
        </p:nvSpPr>
        <p:spPr>
          <a:xfrm rot="5400000">
            <a:off x="5389194" y="1183736"/>
            <a:ext cx="310236" cy="2222428"/>
          </a:xfrm>
          <a:prstGeom prst="leftBrace">
            <a:avLst>
              <a:gd name="adj1" fmla="val 0"/>
              <a:gd name="adj2" fmla="val 50000"/>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 name="TextBox 16"/>
          <p:cNvSpPr txBox="1"/>
          <p:nvPr/>
        </p:nvSpPr>
        <p:spPr>
          <a:xfrm>
            <a:off x="5056319" y="1770500"/>
            <a:ext cx="1018227" cy="369332"/>
          </a:xfrm>
          <a:prstGeom prst="rect">
            <a:avLst/>
          </a:prstGeom>
          <a:noFill/>
        </p:spPr>
        <p:txBody>
          <a:bodyPr wrap="none" rtlCol="0">
            <a:spAutoFit/>
          </a:bodyPr>
          <a:lstStyle/>
          <a:p>
            <a:r>
              <a:rPr lang="en-US" dirty="0" smtClean="0">
                <a:solidFill>
                  <a:schemeClr val="accent1"/>
                </a:solidFill>
              </a:rPr>
              <a:t>Products</a:t>
            </a:r>
            <a:endParaRPr lang="en-US" dirty="0">
              <a:solidFill>
                <a:schemeClr val="accent1"/>
              </a:solidFill>
            </a:endParaRPr>
          </a:p>
        </p:txBody>
      </p:sp>
      <p:sp>
        <p:nvSpPr>
          <p:cNvPr id="18" name="TextBox 17"/>
          <p:cNvSpPr txBox="1"/>
          <p:nvPr/>
        </p:nvSpPr>
        <p:spPr>
          <a:xfrm>
            <a:off x="3410081" y="1677966"/>
            <a:ext cx="765917" cy="369332"/>
          </a:xfrm>
          <a:prstGeom prst="rect">
            <a:avLst/>
          </a:prstGeom>
          <a:noFill/>
        </p:spPr>
        <p:txBody>
          <a:bodyPr wrap="none" rtlCol="0">
            <a:spAutoFit/>
          </a:bodyPr>
          <a:lstStyle/>
          <a:p>
            <a:r>
              <a:rPr lang="en-US" dirty="0" smtClean="0"/>
              <a:t>Arrow</a:t>
            </a:r>
            <a:endParaRPr lang="en-US" dirty="0"/>
          </a:p>
        </p:txBody>
      </p:sp>
      <p:cxnSp>
        <p:nvCxnSpPr>
          <p:cNvPr id="20" name="Straight Arrow Connector 19"/>
          <p:cNvCxnSpPr>
            <a:stCxn id="18" idx="2"/>
          </p:cNvCxnSpPr>
          <p:nvPr/>
        </p:nvCxnSpPr>
        <p:spPr>
          <a:xfrm flipH="1">
            <a:off x="3774601" y="2047298"/>
            <a:ext cx="18439" cy="40277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7208196" y="1827358"/>
            <a:ext cx="1037551" cy="369332"/>
          </a:xfrm>
          <a:prstGeom prst="rect">
            <a:avLst/>
          </a:prstGeom>
          <a:noFill/>
        </p:spPr>
        <p:txBody>
          <a:bodyPr wrap="none" rtlCol="0">
            <a:spAutoFit/>
          </a:bodyPr>
          <a:lstStyle/>
          <a:p>
            <a:r>
              <a:rPr lang="en-US" dirty="0" smtClean="0">
                <a:solidFill>
                  <a:schemeClr val="accent1"/>
                </a:solidFill>
              </a:rPr>
              <a:t>Rate Law</a:t>
            </a:r>
            <a:endParaRPr lang="en-US" dirty="0">
              <a:solidFill>
                <a:schemeClr val="accent1"/>
              </a:solidFill>
            </a:endParaRPr>
          </a:p>
        </p:txBody>
      </p:sp>
      <p:sp>
        <p:nvSpPr>
          <p:cNvPr id="3" name="TextBox 2"/>
          <p:cNvSpPr txBox="1"/>
          <p:nvPr/>
        </p:nvSpPr>
        <p:spPr>
          <a:xfrm>
            <a:off x="978436" y="5097879"/>
            <a:ext cx="2316500" cy="1200329"/>
          </a:xfrm>
          <a:prstGeom prst="rect">
            <a:avLst/>
          </a:prstGeom>
          <a:noFill/>
        </p:spPr>
        <p:txBody>
          <a:bodyPr wrap="square" rtlCol="0">
            <a:spAutoFit/>
          </a:bodyPr>
          <a:lstStyle/>
          <a:p>
            <a:r>
              <a:rPr lang="en-US" b="1" dirty="0" smtClean="0"/>
              <a:t>Reactant patterns </a:t>
            </a:r>
            <a:r>
              <a:rPr lang="en-US" dirty="0" smtClean="0"/>
              <a:t>select properties of each reactant molecule. </a:t>
            </a:r>
            <a:endParaRPr lang="en-US" dirty="0"/>
          </a:p>
        </p:txBody>
      </p:sp>
      <p:sp>
        <p:nvSpPr>
          <p:cNvPr id="4" name="Rectangle 3"/>
          <p:cNvSpPr/>
          <p:nvPr/>
        </p:nvSpPr>
        <p:spPr>
          <a:xfrm>
            <a:off x="999822" y="3660698"/>
            <a:ext cx="1292842" cy="369332"/>
          </a:xfrm>
          <a:prstGeom prst="rect">
            <a:avLst/>
          </a:prstGeom>
        </p:spPr>
        <p:txBody>
          <a:bodyPr wrap="none">
            <a:spAutoFit/>
          </a:bodyPr>
          <a:lstStyle/>
          <a:p>
            <a:r>
              <a:rPr lang="en-US" dirty="0">
                <a:latin typeface="Courier"/>
                <a:cs typeface="Courier"/>
              </a:rPr>
              <a:t>IgE(</a:t>
            </a:r>
            <a:r>
              <a:rPr lang="en-US" dirty="0" err="1">
                <a:latin typeface="Courier"/>
                <a:cs typeface="Courier"/>
              </a:rPr>
              <a:t>a,</a:t>
            </a:r>
            <a:r>
              <a:rPr lang="en-US" u="sng" dirty="0" err="1">
                <a:latin typeface="Courier"/>
                <a:cs typeface="Courier"/>
              </a:rPr>
              <a:t>a</a:t>
            </a:r>
            <a:r>
              <a:rPr lang="en-US" dirty="0">
                <a:latin typeface="Courier"/>
                <a:cs typeface="Courier"/>
              </a:rPr>
              <a:t>)</a:t>
            </a:r>
            <a:endParaRPr lang="en-US" dirty="0"/>
          </a:p>
        </p:txBody>
      </p:sp>
      <p:sp>
        <p:nvSpPr>
          <p:cNvPr id="6" name="Rectangle 5"/>
          <p:cNvSpPr/>
          <p:nvPr/>
        </p:nvSpPr>
        <p:spPr>
          <a:xfrm>
            <a:off x="2362280" y="3671514"/>
            <a:ext cx="2401018" cy="369332"/>
          </a:xfrm>
          <a:prstGeom prst="rect">
            <a:avLst/>
          </a:prstGeom>
        </p:spPr>
        <p:txBody>
          <a:bodyPr wrap="none">
            <a:spAutoFit/>
          </a:bodyPr>
          <a:lstStyle/>
          <a:p>
            <a:r>
              <a:rPr lang="en-US" dirty="0">
                <a:latin typeface="Courier"/>
                <a:cs typeface="Courier"/>
              </a:rPr>
              <a:t>FceRI(</a:t>
            </a:r>
            <a:r>
              <a:rPr lang="en-US" u="sng" dirty="0" err="1" smtClean="0">
                <a:latin typeface="Courier"/>
                <a:cs typeface="Courier"/>
              </a:rPr>
              <a:t>a</a:t>
            </a:r>
            <a:r>
              <a:rPr lang="en-US" dirty="0" err="1" smtClean="0">
                <a:latin typeface="Courier"/>
                <a:cs typeface="Courier"/>
              </a:rPr>
              <a:t>,b~U,g~U</a:t>
            </a:r>
            <a:r>
              <a:rPr lang="en-US" dirty="0" smtClean="0">
                <a:latin typeface="Courier"/>
                <a:cs typeface="Courier"/>
              </a:rPr>
              <a:t>)</a:t>
            </a:r>
            <a:endParaRPr lang="en-US" dirty="0"/>
          </a:p>
        </p:txBody>
      </p:sp>
      <p:cxnSp>
        <p:nvCxnSpPr>
          <p:cNvPr id="8" name="Straight Arrow Connector 7"/>
          <p:cNvCxnSpPr/>
          <p:nvPr/>
        </p:nvCxnSpPr>
        <p:spPr>
          <a:xfrm>
            <a:off x="1693279" y="2819400"/>
            <a:ext cx="0" cy="96675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a:off x="1975492" y="2819400"/>
            <a:ext cx="0" cy="96675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a:off x="3339522" y="2819400"/>
            <a:ext cx="0" cy="96675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674836"/>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Parts of a rule</a:t>
            </a:r>
            <a:endParaRPr lang="en-US" dirty="0"/>
          </a:p>
        </p:txBody>
      </p:sp>
      <p:sp>
        <p:nvSpPr>
          <p:cNvPr id="5" name="TextBox 4"/>
          <p:cNvSpPr txBox="1"/>
          <p:nvPr/>
        </p:nvSpPr>
        <p:spPr>
          <a:xfrm>
            <a:off x="978436" y="2450068"/>
            <a:ext cx="7387810" cy="369332"/>
          </a:xfrm>
          <a:prstGeom prst="rect">
            <a:avLst/>
          </a:prstGeom>
          <a:noFill/>
        </p:spPr>
        <p:txBody>
          <a:bodyPr wrap="none" rtlCol="0">
            <a:spAutoFit/>
          </a:bodyPr>
          <a:lstStyle/>
          <a:p>
            <a:r>
              <a:rPr lang="en-US" dirty="0" smtClean="0">
                <a:latin typeface="Courier"/>
                <a:cs typeface="Courier"/>
              </a:rPr>
              <a:t>IgE(</a:t>
            </a:r>
            <a:r>
              <a:rPr lang="en-US" dirty="0" err="1" smtClean="0">
                <a:latin typeface="Courier"/>
                <a:cs typeface="Courier"/>
              </a:rPr>
              <a:t>a,</a:t>
            </a:r>
            <a:r>
              <a:rPr lang="en-US" u="sng" dirty="0" err="1" smtClean="0">
                <a:latin typeface="Courier"/>
                <a:cs typeface="Courier"/>
              </a:rPr>
              <a:t>a</a:t>
            </a:r>
            <a:r>
              <a:rPr lang="en-US" dirty="0" smtClean="0">
                <a:latin typeface="Courier"/>
                <a:cs typeface="Courier"/>
              </a:rPr>
              <a:t>)+ FceRI(</a:t>
            </a:r>
            <a:r>
              <a:rPr lang="en-US" u="sng" dirty="0" smtClean="0">
                <a:latin typeface="Courier"/>
                <a:cs typeface="Courier"/>
              </a:rPr>
              <a:t>a</a:t>
            </a:r>
            <a:r>
              <a:rPr lang="en-US" dirty="0" smtClean="0">
                <a:latin typeface="Courier"/>
                <a:cs typeface="Courier"/>
              </a:rPr>
              <a:t>)&lt;-&gt; IgE(a,</a:t>
            </a:r>
            <a:r>
              <a:rPr lang="en-US" u="sng" dirty="0" smtClean="0">
                <a:latin typeface="Courier"/>
                <a:cs typeface="Courier"/>
              </a:rPr>
              <a:t>a</a:t>
            </a:r>
            <a:r>
              <a:rPr lang="en-US" u="sng" dirty="0" smtClean="0">
                <a:solidFill>
                  <a:srgbClr val="FF0000"/>
                </a:solidFill>
                <a:latin typeface="Courier"/>
                <a:cs typeface="Courier"/>
              </a:rPr>
              <a:t>!1</a:t>
            </a:r>
            <a:r>
              <a:rPr lang="en-US" dirty="0" smtClean="0">
                <a:latin typeface="Courier"/>
                <a:cs typeface="Courier"/>
              </a:rPr>
              <a:t>).FceRI(</a:t>
            </a:r>
            <a:r>
              <a:rPr lang="en-US" u="sng" dirty="0" smtClean="0">
                <a:latin typeface="Courier"/>
                <a:cs typeface="Courier"/>
              </a:rPr>
              <a:t>a</a:t>
            </a:r>
            <a:r>
              <a:rPr lang="en-US" u="sng" dirty="0" smtClean="0">
                <a:solidFill>
                  <a:srgbClr val="FF0000"/>
                </a:solidFill>
                <a:latin typeface="Courier"/>
                <a:cs typeface="Courier"/>
              </a:rPr>
              <a:t>!1</a:t>
            </a:r>
            <a:r>
              <a:rPr lang="en-US" dirty="0" smtClean="0">
                <a:latin typeface="Courier"/>
                <a:cs typeface="Courier"/>
              </a:rPr>
              <a:t>) kp1, km1 </a:t>
            </a:r>
          </a:p>
        </p:txBody>
      </p:sp>
      <p:sp>
        <p:nvSpPr>
          <p:cNvPr id="13" name="TextBox 12"/>
          <p:cNvSpPr txBox="1"/>
          <p:nvPr/>
        </p:nvSpPr>
        <p:spPr>
          <a:xfrm>
            <a:off x="1693279" y="1783788"/>
            <a:ext cx="1109799" cy="369332"/>
          </a:xfrm>
          <a:prstGeom prst="rect">
            <a:avLst/>
          </a:prstGeom>
          <a:noFill/>
        </p:spPr>
        <p:txBody>
          <a:bodyPr wrap="none" rtlCol="0">
            <a:spAutoFit/>
          </a:bodyPr>
          <a:lstStyle/>
          <a:p>
            <a:r>
              <a:rPr lang="en-US" dirty="0" smtClean="0">
                <a:solidFill>
                  <a:schemeClr val="accent1"/>
                </a:solidFill>
              </a:rPr>
              <a:t>Reactants</a:t>
            </a:r>
            <a:endParaRPr lang="en-US" dirty="0">
              <a:solidFill>
                <a:schemeClr val="accent1"/>
              </a:solidFill>
            </a:endParaRPr>
          </a:p>
        </p:txBody>
      </p:sp>
      <p:sp>
        <p:nvSpPr>
          <p:cNvPr id="15" name="Left Brace 14"/>
          <p:cNvSpPr/>
          <p:nvPr/>
        </p:nvSpPr>
        <p:spPr>
          <a:xfrm rot="5400000">
            <a:off x="2108467" y="1183736"/>
            <a:ext cx="310236" cy="2222428"/>
          </a:xfrm>
          <a:prstGeom prst="leftBrace">
            <a:avLst>
              <a:gd name="adj1" fmla="val 0"/>
              <a:gd name="adj2" fmla="val 50000"/>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 name="Left Brace 15"/>
          <p:cNvSpPr/>
          <p:nvPr/>
        </p:nvSpPr>
        <p:spPr>
          <a:xfrm rot="5400000">
            <a:off x="5389194" y="1183736"/>
            <a:ext cx="310236" cy="2222428"/>
          </a:xfrm>
          <a:prstGeom prst="leftBrace">
            <a:avLst>
              <a:gd name="adj1" fmla="val 0"/>
              <a:gd name="adj2" fmla="val 50000"/>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 name="TextBox 16"/>
          <p:cNvSpPr txBox="1"/>
          <p:nvPr/>
        </p:nvSpPr>
        <p:spPr>
          <a:xfrm>
            <a:off x="5056319" y="1770500"/>
            <a:ext cx="1018227" cy="369332"/>
          </a:xfrm>
          <a:prstGeom prst="rect">
            <a:avLst/>
          </a:prstGeom>
          <a:noFill/>
        </p:spPr>
        <p:txBody>
          <a:bodyPr wrap="none" rtlCol="0">
            <a:spAutoFit/>
          </a:bodyPr>
          <a:lstStyle/>
          <a:p>
            <a:r>
              <a:rPr lang="en-US" dirty="0" smtClean="0">
                <a:solidFill>
                  <a:schemeClr val="accent1"/>
                </a:solidFill>
              </a:rPr>
              <a:t>Products</a:t>
            </a:r>
            <a:endParaRPr lang="en-US" dirty="0">
              <a:solidFill>
                <a:schemeClr val="accent1"/>
              </a:solidFill>
            </a:endParaRPr>
          </a:p>
        </p:txBody>
      </p:sp>
      <p:sp>
        <p:nvSpPr>
          <p:cNvPr id="18" name="TextBox 17"/>
          <p:cNvSpPr txBox="1"/>
          <p:nvPr/>
        </p:nvSpPr>
        <p:spPr>
          <a:xfrm>
            <a:off x="3410081" y="1677966"/>
            <a:ext cx="765917" cy="369332"/>
          </a:xfrm>
          <a:prstGeom prst="rect">
            <a:avLst/>
          </a:prstGeom>
          <a:noFill/>
        </p:spPr>
        <p:txBody>
          <a:bodyPr wrap="none" rtlCol="0">
            <a:spAutoFit/>
          </a:bodyPr>
          <a:lstStyle/>
          <a:p>
            <a:r>
              <a:rPr lang="en-US" dirty="0" smtClean="0"/>
              <a:t>Arrow</a:t>
            </a:r>
            <a:endParaRPr lang="en-US" dirty="0"/>
          </a:p>
        </p:txBody>
      </p:sp>
      <p:cxnSp>
        <p:nvCxnSpPr>
          <p:cNvPr id="20" name="Straight Arrow Connector 19"/>
          <p:cNvCxnSpPr>
            <a:stCxn id="18" idx="2"/>
          </p:cNvCxnSpPr>
          <p:nvPr/>
        </p:nvCxnSpPr>
        <p:spPr>
          <a:xfrm flipH="1">
            <a:off x="3774601" y="2047298"/>
            <a:ext cx="18439" cy="40277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7208196" y="1827358"/>
            <a:ext cx="1037551" cy="369332"/>
          </a:xfrm>
          <a:prstGeom prst="rect">
            <a:avLst/>
          </a:prstGeom>
          <a:noFill/>
        </p:spPr>
        <p:txBody>
          <a:bodyPr wrap="none" rtlCol="0">
            <a:spAutoFit/>
          </a:bodyPr>
          <a:lstStyle/>
          <a:p>
            <a:r>
              <a:rPr lang="en-US" dirty="0" smtClean="0">
                <a:solidFill>
                  <a:schemeClr val="accent1"/>
                </a:solidFill>
              </a:rPr>
              <a:t>Rate Law</a:t>
            </a:r>
            <a:endParaRPr lang="en-US" dirty="0">
              <a:solidFill>
                <a:schemeClr val="accent1"/>
              </a:solidFill>
            </a:endParaRPr>
          </a:p>
        </p:txBody>
      </p:sp>
      <p:sp>
        <p:nvSpPr>
          <p:cNvPr id="3" name="TextBox 2"/>
          <p:cNvSpPr txBox="1"/>
          <p:nvPr/>
        </p:nvSpPr>
        <p:spPr>
          <a:xfrm>
            <a:off x="978436" y="5097879"/>
            <a:ext cx="2316500" cy="1200329"/>
          </a:xfrm>
          <a:prstGeom prst="rect">
            <a:avLst/>
          </a:prstGeom>
          <a:noFill/>
        </p:spPr>
        <p:txBody>
          <a:bodyPr wrap="square" rtlCol="0">
            <a:spAutoFit/>
          </a:bodyPr>
          <a:lstStyle/>
          <a:p>
            <a:r>
              <a:rPr lang="en-US" b="1" dirty="0" smtClean="0"/>
              <a:t>Reactant patterns </a:t>
            </a:r>
            <a:r>
              <a:rPr lang="en-US" dirty="0" smtClean="0"/>
              <a:t>select properties of each reactant molecule. </a:t>
            </a:r>
            <a:endParaRPr lang="en-US" dirty="0"/>
          </a:p>
        </p:txBody>
      </p:sp>
      <p:sp>
        <p:nvSpPr>
          <p:cNvPr id="4" name="Rectangle 3"/>
          <p:cNvSpPr/>
          <p:nvPr/>
        </p:nvSpPr>
        <p:spPr>
          <a:xfrm>
            <a:off x="999822" y="3660698"/>
            <a:ext cx="1292842" cy="369332"/>
          </a:xfrm>
          <a:prstGeom prst="rect">
            <a:avLst/>
          </a:prstGeom>
        </p:spPr>
        <p:txBody>
          <a:bodyPr wrap="none">
            <a:spAutoFit/>
          </a:bodyPr>
          <a:lstStyle/>
          <a:p>
            <a:r>
              <a:rPr lang="en-US" dirty="0">
                <a:latin typeface="Courier"/>
                <a:cs typeface="Courier"/>
              </a:rPr>
              <a:t>IgE(</a:t>
            </a:r>
            <a:r>
              <a:rPr lang="en-US" dirty="0" err="1">
                <a:latin typeface="Courier"/>
                <a:cs typeface="Courier"/>
              </a:rPr>
              <a:t>a,</a:t>
            </a:r>
            <a:r>
              <a:rPr lang="en-US" u="sng" dirty="0" err="1">
                <a:latin typeface="Courier"/>
                <a:cs typeface="Courier"/>
              </a:rPr>
              <a:t>a</a:t>
            </a:r>
            <a:r>
              <a:rPr lang="en-US" dirty="0">
                <a:latin typeface="Courier"/>
                <a:cs typeface="Courier"/>
              </a:rPr>
              <a:t>)</a:t>
            </a:r>
            <a:endParaRPr lang="en-US" dirty="0"/>
          </a:p>
        </p:txBody>
      </p:sp>
      <p:sp>
        <p:nvSpPr>
          <p:cNvPr id="6" name="Rectangle 5"/>
          <p:cNvSpPr/>
          <p:nvPr/>
        </p:nvSpPr>
        <p:spPr>
          <a:xfrm>
            <a:off x="2362280" y="3671514"/>
            <a:ext cx="2401018" cy="369332"/>
          </a:xfrm>
          <a:prstGeom prst="rect">
            <a:avLst/>
          </a:prstGeom>
        </p:spPr>
        <p:txBody>
          <a:bodyPr wrap="none">
            <a:spAutoFit/>
          </a:bodyPr>
          <a:lstStyle/>
          <a:p>
            <a:r>
              <a:rPr lang="en-US" dirty="0">
                <a:latin typeface="Courier"/>
                <a:cs typeface="Courier"/>
              </a:rPr>
              <a:t>FceRI(</a:t>
            </a:r>
            <a:r>
              <a:rPr lang="en-US" u="sng" dirty="0" err="1" smtClean="0">
                <a:latin typeface="Courier"/>
                <a:cs typeface="Courier"/>
              </a:rPr>
              <a:t>a</a:t>
            </a:r>
            <a:r>
              <a:rPr lang="en-US" dirty="0" err="1" smtClean="0">
                <a:latin typeface="Courier"/>
                <a:cs typeface="Courier"/>
              </a:rPr>
              <a:t>,b~U,g~U</a:t>
            </a:r>
            <a:r>
              <a:rPr lang="en-US" dirty="0" smtClean="0">
                <a:latin typeface="Courier"/>
                <a:cs typeface="Courier"/>
              </a:rPr>
              <a:t>)</a:t>
            </a:r>
            <a:endParaRPr lang="en-US" dirty="0"/>
          </a:p>
        </p:txBody>
      </p:sp>
      <p:cxnSp>
        <p:nvCxnSpPr>
          <p:cNvPr id="8" name="Straight Arrow Connector 7"/>
          <p:cNvCxnSpPr/>
          <p:nvPr/>
        </p:nvCxnSpPr>
        <p:spPr>
          <a:xfrm>
            <a:off x="1693279" y="2819400"/>
            <a:ext cx="0" cy="96675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a:off x="1975492" y="2819400"/>
            <a:ext cx="0" cy="96675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a:off x="3339522" y="2819400"/>
            <a:ext cx="0" cy="96675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4938730" y="3710776"/>
            <a:ext cx="2824903" cy="1200329"/>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en-US" dirty="0" smtClean="0"/>
              <a:t>States of components not specified don’t affect the match.</a:t>
            </a:r>
          </a:p>
          <a:p>
            <a:r>
              <a:rPr lang="en-US" i="1" dirty="0" smtClean="0"/>
              <a:t>“Don’t write, don’t care.”</a:t>
            </a:r>
            <a:r>
              <a:rPr lang="en-US" dirty="0" smtClean="0"/>
              <a:t> </a:t>
            </a:r>
            <a:endParaRPr lang="en-US" dirty="0"/>
          </a:p>
        </p:txBody>
      </p:sp>
      <p:sp>
        <p:nvSpPr>
          <p:cNvPr id="23" name="Rectangle 22"/>
          <p:cNvSpPr/>
          <p:nvPr/>
        </p:nvSpPr>
        <p:spPr>
          <a:xfrm>
            <a:off x="2362280" y="4282943"/>
            <a:ext cx="2401018" cy="369332"/>
          </a:xfrm>
          <a:prstGeom prst="rect">
            <a:avLst/>
          </a:prstGeom>
        </p:spPr>
        <p:txBody>
          <a:bodyPr wrap="none">
            <a:spAutoFit/>
          </a:bodyPr>
          <a:lstStyle/>
          <a:p>
            <a:r>
              <a:rPr lang="en-US" dirty="0">
                <a:latin typeface="Courier"/>
                <a:cs typeface="Courier"/>
              </a:rPr>
              <a:t>FceRI(</a:t>
            </a:r>
            <a:r>
              <a:rPr lang="en-US" u="sng" dirty="0" err="1" smtClean="0">
                <a:latin typeface="Courier"/>
                <a:cs typeface="Courier"/>
              </a:rPr>
              <a:t>a</a:t>
            </a:r>
            <a:r>
              <a:rPr lang="en-US" dirty="0" err="1" smtClean="0">
                <a:latin typeface="Courier"/>
                <a:cs typeface="Courier"/>
              </a:rPr>
              <a:t>,b~P,g~U</a:t>
            </a:r>
            <a:r>
              <a:rPr lang="en-US" dirty="0" smtClean="0">
                <a:latin typeface="Courier"/>
                <a:cs typeface="Courier"/>
              </a:rPr>
              <a:t>)</a:t>
            </a:r>
            <a:endParaRPr lang="en-US" dirty="0"/>
          </a:p>
        </p:txBody>
      </p:sp>
      <p:sp>
        <p:nvSpPr>
          <p:cNvPr id="40" name="Freeform 39"/>
          <p:cNvSpPr/>
          <p:nvPr/>
        </p:nvSpPr>
        <p:spPr>
          <a:xfrm>
            <a:off x="3127739" y="2821980"/>
            <a:ext cx="200024" cy="1552089"/>
          </a:xfrm>
          <a:custGeom>
            <a:avLst/>
            <a:gdLst>
              <a:gd name="connsiteX0" fmla="*/ 200024 w 200024"/>
              <a:gd name="connsiteY0" fmla="*/ 0 h 1552089"/>
              <a:gd name="connsiteX1" fmla="*/ 123 w 200024"/>
              <a:gd name="connsiteY1" fmla="*/ 1058243 h 1552089"/>
              <a:gd name="connsiteX2" fmla="*/ 176507 w 200024"/>
              <a:gd name="connsiteY2" fmla="*/ 1552089 h 1552089"/>
            </a:gdLst>
            <a:ahLst/>
            <a:cxnLst>
              <a:cxn ang="0">
                <a:pos x="connsiteX0" y="connsiteY0"/>
              </a:cxn>
              <a:cxn ang="0">
                <a:pos x="connsiteX1" y="connsiteY1"/>
              </a:cxn>
              <a:cxn ang="0">
                <a:pos x="connsiteX2" y="connsiteY2"/>
              </a:cxn>
            </a:cxnLst>
            <a:rect l="l" t="t" r="r" b="b"/>
            <a:pathLst>
              <a:path w="200024" h="1552089">
                <a:moveTo>
                  <a:pt x="200024" y="0"/>
                </a:moveTo>
                <a:cubicBezTo>
                  <a:pt x="102033" y="399781"/>
                  <a:pt x="4042" y="799562"/>
                  <a:pt x="123" y="1058243"/>
                </a:cubicBezTo>
                <a:cubicBezTo>
                  <a:pt x="-3796" y="1316924"/>
                  <a:pt x="86355" y="1434506"/>
                  <a:pt x="176507" y="1552089"/>
                </a:cubicBezTo>
              </a:path>
            </a:pathLst>
          </a:custGeom>
          <a:ln>
            <a:headEnd type="none"/>
            <a:tailEnd type="arrow"/>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673044390"/>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Parts of a rule</a:t>
            </a:r>
            <a:endParaRPr lang="en-US" dirty="0"/>
          </a:p>
        </p:txBody>
      </p:sp>
      <p:sp>
        <p:nvSpPr>
          <p:cNvPr id="5" name="TextBox 4"/>
          <p:cNvSpPr txBox="1"/>
          <p:nvPr/>
        </p:nvSpPr>
        <p:spPr>
          <a:xfrm>
            <a:off x="978436" y="2450068"/>
            <a:ext cx="7387810" cy="369332"/>
          </a:xfrm>
          <a:prstGeom prst="rect">
            <a:avLst/>
          </a:prstGeom>
          <a:noFill/>
        </p:spPr>
        <p:txBody>
          <a:bodyPr wrap="none" rtlCol="0">
            <a:spAutoFit/>
          </a:bodyPr>
          <a:lstStyle/>
          <a:p>
            <a:r>
              <a:rPr lang="en-US" dirty="0" smtClean="0">
                <a:latin typeface="Courier"/>
                <a:cs typeface="Courier"/>
              </a:rPr>
              <a:t>IgE(</a:t>
            </a:r>
            <a:r>
              <a:rPr lang="en-US" dirty="0" err="1" smtClean="0">
                <a:latin typeface="Courier"/>
                <a:cs typeface="Courier"/>
              </a:rPr>
              <a:t>a,</a:t>
            </a:r>
            <a:r>
              <a:rPr lang="en-US" u="sng" dirty="0" err="1" smtClean="0">
                <a:latin typeface="Courier"/>
                <a:cs typeface="Courier"/>
              </a:rPr>
              <a:t>a</a:t>
            </a:r>
            <a:r>
              <a:rPr lang="en-US" dirty="0" smtClean="0">
                <a:latin typeface="Courier"/>
                <a:cs typeface="Courier"/>
              </a:rPr>
              <a:t>)+ FceRI(</a:t>
            </a:r>
            <a:r>
              <a:rPr lang="en-US" u="sng" dirty="0" smtClean="0">
                <a:latin typeface="Courier"/>
                <a:cs typeface="Courier"/>
              </a:rPr>
              <a:t>a</a:t>
            </a:r>
            <a:r>
              <a:rPr lang="en-US" dirty="0" smtClean="0">
                <a:latin typeface="Courier"/>
                <a:cs typeface="Courier"/>
              </a:rPr>
              <a:t>)&lt;-&gt; IgE(a,</a:t>
            </a:r>
            <a:r>
              <a:rPr lang="en-US" u="sng" dirty="0" smtClean="0">
                <a:latin typeface="Courier"/>
                <a:cs typeface="Courier"/>
              </a:rPr>
              <a:t>a</a:t>
            </a:r>
            <a:r>
              <a:rPr lang="en-US" u="sng" dirty="0" smtClean="0">
                <a:solidFill>
                  <a:srgbClr val="FF0000"/>
                </a:solidFill>
                <a:latin typeface="Courier"/>
                <a:cs typeface="Courier"/>
              </a:rPr>
              <a:t>!1</a:t>
            </a:r>
            <a:r>
              <a:rPr lang="en-US" dirty="0" smtClean="0">
                <a:latin typeface="Courier"/>
                <a:cs typeface="Courier"/>
              </a:rPr>
              <a:t>).FceRI(</a:t>
            </a:r>
            <a:r>
              <a:rPr lang="en-US" u="sng" dirty="0" smtClean="0">
                <a:latin typeface="Courier"/>
                <a:cs typeface="Courier"/>
              </a:rPr>
              <a:t>a</a:t>
            </a:r>
            <a:r>
              <a:rPr lang="en-US" u="sng" dirty="0" smtClean="0">
                <a:solidFill>
                  <a:srgbClr val="FF0000"/>
                </a:solidFill>
                <a:latin typeface="Courier"/>
                <a:cs typeface="Courier"/>
              </a:rPr>
              <a:t>!1</a:t>
            </a:r>
            <a:r>
              <a:rPr lang="en-US" dirty="0" smtClean="0">
                <a:latin typeface="Courier"/>
                <a:cs typeface="Courier"/>
              </a:rPr>
              <a:t>) kp1, km1 </a:t>
            </a:r>
          </a:p>
        </p:txBody>
      </p:sp>
      <p:sp>
        <p:nvSpPr>
          <p:cNvPr id="13" name="TextBox 12"/>
          <p:cNvSpPr txBox="1"/>
          <p:nvPr/>
        </p:nvSpPr>
        <p:spPr>
          <a:xfrm>
            <a:off x="1693279" y="1783788"/>
            <a:ext cx="1109799" cy="369332"/>
          </a:xfrm>
          <a:prstGeom prst="rect">
            <a:avLst/>
          </a:prstGeom>
          <a:noFill/>
        </p:spPr>
        <p:txBody>
          <a:bodyPr wrap="none" rtlCol="0">
            <a:spAutoFit/>
          </a:bodyPr>
          <a:lstStyle/>
          <a:p>
            <a:r>
              <a:rPr lang="en-US" dirty="0" smtClean="0">
                <a:solidFill>
                  <a:schemeClr val="accent1"/>
                </a:solidFill>
              </a:rPr>
              <a:t>Reactants</a:t>
            </a:r>
            <a:endParaRPr lang="en-US" dirty="0">
              <a:solidFill>
                <a:schemeClr val="accent1"/>
              </a:solidFill>
            </a:endParaRPr>
          </a:p>
        </p:txBody>
      </p:sp>
      <p:sp>
        <p:nvSpPr>
          <p:cNvPr id="15" name="Left Brace 14"/>
          <p:cNvSpPr/>
          <p:nvPr/>
        </p:nvSpPr>
        <p:spPr>
          <a:xfrm rot="5400000">
            <a:off x="2108467" y="1183736"/>
            <a:ext cx="310236" cy="2222428"/>
          </a:xfrm>
          <a:prstGeom prst="leftBrace">
            <a:avLst>
              <a:gd name="adj1" fmla="val 0"/>
              <a:gd name="adj2" fmla="val 50000"/>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 name="Left Brace 15"/>
          <p:cNvSpPr/>
          <p:nvPr/>
        </p:nvSpPr>
        <p:spPr>
          <a:xfrm rot="5400000">
            <a:off x="5389194" y="1183736"/>
            <a:ext cx="310236" cy="2222428"/>
          </a:xfrm>
          <a:prstGeom prst="leftBrace">
            <a:avLst>
              <a:gd name="adj1" fmla="val 0"/>
              <a:gd name="adj2" fmla="val 50000"/>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 name="TextBox 16"/>
          <p:cNvSpPr txBox="1"/>
          <p:nvPr/>
        </p:nvSpPr>
        <p:spPr>
          <a:xfrm>
            <a:off x="5056319" y="1770500"/>
            <a:ext cx="1018227" cy="369332"/>
          </a:xfrm>
          <a:prstGeom prst="rect">
            <a:avLst/>
          </a:prstGeom>
          <a:noFill/>
        </p:spPr>
        <p:txBody>
          <a:bodyPr wrap="none" rtlCol="0">
            <a:spAutoFit/>
          </a:bodyPr>
          <a:lstStyle/>
          <a:p>
            <a:r>
              <a:rPr lang="en-US" dirty="0" smtClean="0">
                <a:solidFill>
                  <a:schemeClr val="accent1"/>
                </a:solidFill>
              </a:rPr>
              <a:t>Products</a:t>
            </a:r>
            <a:endParaRPr lang="en-US" dirty="0">
              <a:solidFill>
                <a:schemeClr val="accent1"/>
              </a:solidFill>
            </a:endParaRPr>
          </a:p>
        </p:txBody>
      </p:sp>
      <p:sp>
        <p:nvSpPr>
          <p:cNvPr id="18" name="TextBox 17"/>
          <p:cNvSpPr txBox="1"/>
          <p:nvPr/>
        </p:nvSpPr>
        <p:spPr>
          <a:xfrm>
            <a:off x="3410081" y="1677966"/>
            <a:ext cx="765917" cy="369332"/>
          </a:xfrm>
          <a:prstGeom prst="rect">
            <a:avLst/>
          </a:prstGeom>
          <a:noFill/>
        </p:spPr>
        <p:txBody>
          <a:bodyPr wrap="none" rtlCol="0">
            <a:spAutoFit/>
          </a:bodyPr>
          <a:lstStyle/>
          <a:p>
            <a:r>
              <a:rPr lang="en-US" dirty="0" smtClean="0"/>
              <a:t>Arrow</a:t>
            </a:r>
            <a:endParaRPr lang="en-US" dirty="0"/>
          </a:p>
        </p:txBody>
      </p:sp>
      <p:cxnSp>
        <p:nvCxnSpPr>
          <p:cNvPr id="20" name="Straight Arrow Connector 19"/>
          <p:cNvCxnSpPr>
            <a:stCxn id="18" idx="2"/>
          </p:cNvCxnSpPr>
          <p:nvPr/>
        </p:nvCxnSpPr>
        <p:spPr>
          <a:xfrm flipH="1">
            <a:off x="3774601" y="2047298"/>
            <a:ext cx="18439" cy="40277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7208196" y="1827358"/>
            <a:ext cx="1037551" cy="369332"/>
          </a:xfrm>
          <a:prstGeom prst="rect">
            <a:avLst/>
          </a:prstGeom>
          <a:noFill/>
        </p:spPr>
        <p:txBody>
          <a:bodyPr wrap="none" rtlCol="0">
            <a:spAutoFit/>
          </a:bodyPr>
          <a:lstStyle/>
          <a:p>
            <a:r>
              <a:rPr lang="en-US" dirty="0" smtClean="0">
                <a:solidFill>
                  <a:schemeClr val="accent1"/>
                </a:solidFill>
              </a:rPr>
              <a:t>Rate Law</a:t>
            </a:r>
            <a:endParaRPr lang="en-US" dirty="0">
              <a:solidFill>
                <a:schemeClr val="accent1"/>
              </a:solidFill>
            </a:endParaRPr>
          </a:p>
        </p:txBody>
      </p:sp>
      <p:sp>
        <p:nvSpPr>
          <p:cNvPr id="3" name="TextBox 2"/>
          <p:cNvSpPr txBox="1"/>
          <p:nvPr/>
        </p:nvSpPr>
        <p:spPr>
          <a:xfrm>
            <a:off x="978436" y="5097879"/>
            <a:ext cx="2316500" cy="1200329"/>
          </a:xfrm>
          <a:prstGeom prst="rect">
            <a:avLst/>
          </a:prstGeom>
          <a:noFill/>
        </p:spPr>
        <p:txBody>
          <a:bodyPr wrap="square" rtlCol="0">
            <a:spAutoFit/>
          </a:bodyPr>
          <a:lstStyle/>
          <a:p>
            <a:r>
              <a:rPr lang="en-US" b="1" dirty="0" smtClean="0"/>
              <a:t>Reactant patterns </a:t>
            </a:r>
            <a:r>
              <a:rPr lang="en-US" dirty="0" smtClean="0"/>
              <a:t>select properties of each reactant molecule. </a:t>
            </a:r>
            <a:endParaRPr lang="en-US" dirty="0"/>
          </a:p>
        </p:txBody>
      </p:sp>
      <p:cxnSp>
        <p:nvCxnSpPr>
          <p:cNvPr id="8" name="Straight Arrow Connector 7"/>
          <p:cNvCxnSpPr/>
          <p:nvPr/>
        </p:nvCxnSpPr>
        <p:spPr>
          <a:xfrm>
            <a:off x="1693279" y="2819400"/>
            <a:ext cx="0" cy="96675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a:off x="1975492" y="2819400"/>
            <a:ext cx="0" cy="96675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a:off x="3339522" y="2819400"/>
            <a:ext cx="0" cy="96675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40" name="Freeform 39"/>
          <p:cNvSpPr/>
          <p:nvPr/>
        </p:nvSpPr>
        <p:spPr>
          <a:xfrm>
            <a:off x="3127739" y="2821980"/>
            <a:ext cx="200024" cy="1552089"/>
          </a:xfrm>
          <a:custGeom>
            <a:avLst/>
            <a:gdLst>
              <a:gd name="connsiteX0" fmla="*/ 200024 w 200024"/>
              <a:gd name="connsiteY0" fmla="*/ 0 h 1552089"/>
              <a:gd name="connsiteX1" fmla="*/ 123 w 200024"/>
              <a:gd name="connsiteY1" fmla="*/ 1058243 h 1552089"/>
              <a:gd name="connsiteX2" fmla="*/ 176507 w 200024"/>
              <a:gd name="connsiteY2" fmla="*/ 1552089 h 1552089"/>
            </a:gdLst>
            <a:ahLst/>
            <a:cxnLst>
              <a:cxn ang="0">
                <a:pos x="connsiteX0" y="connsiteY0"/>
              </a:cxn>
              <a:cxn ang="0">
                <a:pos x="connsiteX1" y="connsiteY1"/>
              </a:cxn>
              <a:cxn ang="0">
                <a:pos x="connsiteX2" y="connsiteY2"/>
              </a:cxn>
            </a:cxnLst>
            <a:rect l="l" t="t" r="r" b="b"/>
            <a:pathLst>
              <a:path w="200024" h="1552089">
                <a:moveTo>
                  <a:pt x="200024" y="0"/>
                </a:moveTo>
                <a:cubicBezTo>
                  <a:pt x="102033" y="399781"/>
                  <a:pt x="4042" y="799562"/>
                  <a:pt x="123" y="1058243"/>
                </a:cubicBezTo>
                <a:cubicBezTo>
                  <a:pt x="-3796" y="1316924"/>
                  <a:pt x="86355" y="1434506"/>
                  <a:pt x="176507" y="1552089"/>
                </a:cubicBezTo>
              </a:path>
            </a:pathLst>
          </a:custGeom>
          <a:ln>
            <a:headEnd type="none"/>
            <a:tailEnd type="arrow"/>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4" name="TextBox 23"/>
          <p:cNvSpPr txBox="1"/>
          <p:nvPr/>
        </p:nvSpPr>
        <p:spPr>
          <a:xfrm>
            <a:off x="978436" y="3684687"/>
            <a:ext cx="8218942" cy="369332"/>
          </a:xfrm>
          <a:prstGeom prst="rect">
            <a:avLst/>
          </a:prstGeom>
          <a:noFill/>
        </p:spPr>
        <p:txBody>
          <a:bodyPr wrap="none" rtlCol="0">
            <a:spAutoFit/>
          </a:bodyPr>
          <a:lstStyle/>
          <a:p>
            <a:r>
              <a:rPr lang="en-US" dirty="0" smtClean="0">
                <a:latin typeface="Courier"/>
                <a:cs typeface="Courier"/>
              </a:rPr>
              <a:t>IgE(</a:t>
            </a:r>
            <a:r>
              <a:rPr lang="en-US" dirty="0" err="1" smtClean="0">
                <a:latin typeface="Courier"/>
                <a:cs typeface="Courier"/>
              </a:rPr>
              <a:t>a,</a:t>
            </a:r>
            <a:r>
              <a:rPr lang="en-US" u="sng" dirty="0" err="1" smtClean="0">
                <a:latin typeface="Courier"/>
                <a:cs typeface="Courier"/>
              </a:rPr>
              <a:t>a</a:t>
            </a:r>
            <a:r>
              <a:rPr lang="en-US" dirty="0" smtClean="0">
                <a:latin typeface="Courier"/>
                <a:cs typeface="Courier"/>
              </a:rPr>
              <a:t>)+ FceRI(</a:t>
            </a:r>
            <a:r>
              <a:rPr lang="en-US" dirty="0" err="1" smtClean="0">
                <a:latin typeface="Courier"/>
                <a:cs typeface="Courier"/>
              </a:rPr>
              <a:t>a,b~U,g~U</a:t>
            </a:r>
            <a:r>
              <a:rPr lang="en-US" dirty="0" smtClean="0">
                <a:latin typeface="Courier"/>
                <a:cs typeface="Courier"/>
              </a:rPr>
              <a:t>)&lt;-&gt; </a:t>
            </a:r>
            <a:r>
              <a:rPr lang="en-US" sz="1200" dirty="0" smtClean="0">
                <a:latin typeface="Courier"/>
                <a:cs typeface="Courier"/>
              </a:rPr>
              <a:t>IgE(a,a</a:t>
            </a:r>
            <a:r>
              <a:rPr lang="en-US" sz="1200" dirty="0" smtClean="0">
                <a:solidFill>
                  <a:srgbClr val="FF0000"/>
                </a:solidFill>
                <a:latin typeface="Courier"/>
                <a:cs typeface="Courier"/>
              </a:rPr>
              <a:t>!1</a:t>
            </a:r>
            <a:r>
              <a:rPr lang="en-US" sz="1200" dirty="0" smtClean="0">
                <a:latin typeface="Courier"/>
                <a:cs typeface="Courier"/>
              </a:rPr>
              <a:t>).FceRI(a</a:t>
            </a:r>
            <a:r>
              <a:rPr lang="en-US" sz="1200" dirty="0" smtClean="0">
                <a:solidFill>
                  <a:srgbClr val="FF0000"/>
                </a:solidFill>
                <a:latin typeface="Courier"/>
                <a:cs typeface="Courier"/>
              </a:rPr>
              <a:t>!1</a:t>
            </a:r>
            <a:r>
              <a:rPr lang="en-US" sz="1200" dirty="0" smtClean="0">
                <a:latin typeface="Courier"/>
                <a:cs typeface="Courier"/>
              </a:rPr>
              <a:t>,b~</a:t>
            </a:r>
            <a:r>
              <a:rPr lang="en-US" sz="1200" dirty="0">
                <a:latin typeface="Courier"/>
                <a:cs typeface="Courier"/>
              </a:rPr>
              <a:t>U,g~U) </a:t>
            </a:r>
            <a:r>
              <a:rPr lang="en-US" dirty="0" smtClean="0">
                <a:latin typeface="Courier"/>
                <a:cs typeface="Courier"/>
              </a:rPr>
              <a:t>kp1, km1 </a:t>
            </a:r>
            <a:endParaRPr lang="en-US" sz="1200" dirty="0" smtClean="0">
              <a:latin typeface="Courier"/>
              <a:cs typeface="Courier"/>
            </a:endParaRPr>
          </a:p>
        </p:txBody>
      </p:sp>
      <p:sp>
        <p:nvSpPr>
          <p:cNvPr id="25" name="TextBox 24"/>
          <p:cNvSpPr txBox="1"/>
          <p:nvPr/>
        </p:nvSpPr>
        <p:spPr>
          <a:xfrm>
            <a:off x="978436" y="4241024"/>
            <a:ext cx="8218942" cy="369332"/>
          </a:xfrm>
          <a:prstGeom prst="rect">
            <a:avLst/>
          </a:prstGeom>
          <a:noFill/>
        </p:spPr>
        <p:txBody>
          <a:bodyPr wrap="none" rtlCol="0">
            <a:spAutoFit/>
          </a:bodyPr>
          <a:lstStyle/>
          <a:p>
            <a:r>
              <a:rPr lang="en-US" dirty="0" smtClean="0">
                <a:latin typeface="Courier"/>
                <a:cs typeface="Courier"/>
              </a:rPr>
              <a:t>IgE(</a:t>
            </a:r>
            <a:r>
              <a:rPr lang="en-US" dirty="0" err="1" smtClean="0">
                <a:latin typeface="Courier"/>
                <a:cs typeface="Courier"/>
              </a:rPr>
              <a:t>a,</a:t>
            </a:r>
            <a:r>
              <a:rPr lang="en-US" u="sng" dirty="0" err="1" smtClean="0">
                <a:latin typeface="Courier"/>
                <a:cs typeface="Courier"/>
              </a:rPr>
              <a:t>a</a:t>
            </a:r>
            <a:r>
              <a:rPr lang="en-US" dirty="0" smtClean="0">
                <a:latin typeface="Courier"/>
                <a:cs typeface="Courier"/>
              </a:rPr>
              <a:t>)+ FceRI(</a:t>
            </a:r>
            <a:r>
              <a:rPr lang="en-US" dirty="0" err="1" smtClean="0">
                <a:latin typeface="Courier"/>
                <a:cs typeface="Courier"/>
              </a:rPr>
              <a:t>a,b~P,g~U</a:t>
            </a:r>
            <a:r>
              <a:rPr lang="en-US" dirty="0" smtClean="0">
                <a:latin typeface="Courier"/>
                <a:cs typeface="Courier"/>
              </a:rPr>
              <a:t>)&lt;-&gt; </a:t>
            </a:r>
            <a:r>
              <a:rPr lang="en-US" sz="1200" dirty="0" smtClean="0">
                <a:latin typeface="Courier"/>
                <a:cs typeface="Courier"/>
              </a:rPr>
              <a:t>IgE(a,a</a:t>
            </a:r>
            <a:r>
              <a:rPr lang="en-US" sz="1200" dirty="0" smtClean="0">
                <a:solidFill>
                  <a:srgbClr val="FF0000"/>
                </a:solidFill>
                <a:latin typeface="Courier"/>
                <a:cs typeface="Courier"/>
              </a:rPr>
              <a:t>!1</a:t>
            </a:r>
            <a:r>
              <a:rPr lang="en-US" sz="1200" dirty="0" smtClean="0">
                <a:latin typeface="Courier"/>
                <a:cs typeface="Courier"/>
              </a:rPr>
              <a:t>).FceRI(a</a:t>
            </a:r>
            <a:r>
              <a:rPr lang="en-US" sz="1200" dirty="0" smtClean="0">
                <a:solidFill>
                  <a:srgbClr val="FF0000"/>
                </a:solidFill>
                <a:latin typeface="Courier"/>
                <a:cs typeface="Courier"/>
              </a:rPr>
              <a:t>!1</a:t>
            </a:r>
            <a:r>
              <a:rPr lang="en-US" sz="1200" dirty="0" smtClean="0">
                <a:latin typeface="Courier"/>
                <a:cs typeface="Courier"/>
              </a:rPr>
              <a:t>,b~P,</a:t>
            </a:r>
            <a:r>
              <a:rPr lang="en-US" sz="1200" dirty="0">
                <a:latin typeface="Courier"/>
                <a:cs typeface="Courier"/>
              </a:rPr>
              <a:t>g~U) </a:t>
            </a:r>
            <a:r>
              <a:rPr lang="en-US" dirty="0" smtClean="0">
                <a:latin typeface="Courier"/>
                <a:cs typeface="Courier"/>
              </a:rPr>
              <a:t>kp1, km1</a:t>
            </a:r>
            <a:r>
              <a:rPr lang="en-US" sz="1200" dirty="0" smtClean="0">
                <a:latin typeface="Courier"/>
                <a:cs typeface="Courier"/>
              </a:rPr>
              <a:t> </a:t>
            </a:r>
          </a:p>
        </p:txBody>
      </p:sp>
      <p:sp>
        <p:nvSpPr>
          <p:cNvPr id="26" name="TextBox 25"/>
          <p:cNvSpPr txBox="1"/>
          <p:nvPr/>
        </p:nvSpPr>
        <p:spPr>
          <a:xfrm>
            <a:off x="5056319" y="5097879"/>
            <a:ext cx="2824903" cy="1200329"/>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en-US" dirty="0" smtClean="0"/>
              <a:t>Because patterns can match  many different species, each rule can generate many reactions.</a:t>
            </a:r>
            <a:endParaRPr lang="en-US" dirty="0"/>
          </a:p>
        </p:txBody>
      </p:sp>
    </p:spTree>
    <p:extLst>
      <p:ext uri="{BB962C8B-B14F-4D97-AF65-F5344CB8AC3E}">
        <p14:creationId xmlns:p14="http://schemas.microsoft.com/office/powerpoint/2010/main" val="687014487"/>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a:xfrm>
            <a:off x="457200" y="1249445"/>
            <a:ext cx="8229600" cy="4525963"/>
          </a:xfrm>
        </p:spPr>
        <p:txBody>
          <a:bodyPr>
            <a:normAutofit/>
          </a:bodyPr>
          <a:lstStyle/>
          <a:p>
            <a:r>
              <a:rPr lang="en-US" dirty="0" smtClean="0"/>
              <a:t>Introduction to rule-based modeling</a:t>
            </a:r>
          </a:p>
          <a:p>
            <a:r>
              <a:rPr lang="en-US" dirty="0" smtClean="0"/>
              <a:t>Essentials</a:t>
            </a:r>
          </a:p>
          <a:p>
            <a:pPr lvl="1"/>
            <a:r>
              <a:rPr lang="en-US" dirty="0" smtClean="0"/>
              <a:t>Specifying a model</a:t>
            </a:r>
          </a:p>
          <a:p>
            <a:pPr lvl="1"/>
            <a:r>
              <a:rPr lang="en-US" dirty="0" smtClean="0"/>
              <a:t>Simulating a </a:t>
            </a:r>
            <a:r>
              <a:rPr lang="en-US" dirty="0" smtClean="0"/>
              <a:t>model</a:t>
            </a:r>
          </a:p>
          <a:p>
            <a:r>
              <a:rPr lang="en-US" dirty="0" smtClean="0"/>
              <a:t>Hands on tutorial (optional)</a:t>
            </a:r>
          </a:p>
        </p:txBody>
      </p:sp>
      <p:sp>
        <p:nvSpPr>
          <p:cNvPr id="4" name="TextBox 3"/>
          <p:cNvSpPr txBox="1"/>
          <p:nvPr/>
        </p:nvSpPr>
        <p:spPr>
          <a:xfrm>
            <a:off x="457200" y="5847048"/>
            <a:ext cx="8229600" cy="646331"/>
          </a:xfrm>
          <a:prstGeom prst="rect">
            <a:avLst/>
          </a:prstGeom>
          <a:noFill/>
        </p:spPr>
        <p:txBody>
          <a:bodyPr wrap="square" rtlCol="0">
            <a:spAutoFit/>
          </a:bodyPr>
          <a:lstStyle/>
          <a:p>
            <a:r>
              <a:rPr lang="en-US" b="1" dirty="0" smtClean="0"/>
              <a:t>For additional </a:t>
            </a:r>
            <a:r>
              <a:rPr lang="en-US" b="1" dirty="0"/>
              <a:t>i</a:t>
            </a:r>
            <a:r>
              <a:rPr lang="en-US" b="1" dirty="0" smtClean="0"/>
              <a:t>nformation and references see </a:t>
            </a:r>
            <a:r>
              <a:rPr lang="en-US" b="1" dirty="0" smtClean="0">
                <a:hlinkClick r:id="rId2"/>
              </a:rPr>
              <a:t>http://bionetgen.org/index.php/q-bio-14</a:t>
            </a:r>
            <a:r>
              <a:rPr lang="en-US" b="1" dirty="0" smtClean="0"/>
              <a:t>    </a:t>
            </a:r>
            <a:endParaRPr lang="en-US" b="1" dirty="0"/>
          </a:p>
        </p:txBody>
      </p:sp>
    </p:spTree>
    <p:extLst>
      <p:ext uri="{BB962C8B-B14F-4D97-AF65-F5344CB8AC3E}">
        <p14:creationId xmlns:p14="http://schemas.microsoft.com/office/powerpoint/2010/main" val="3723624508"/>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Center and context</a:t>
            </a:r>
            <a:endParaRPr lang="en-US" dirty="0"/>
          </a:p>
        </p:txBody>
      </p:sp>
      <p:sp>
        <p:nvSpPr>
          <p:cNvPr id="7" name="TextBox 6"/>
          <p:cNvSpPr txBox="1"/>
          <p:nvPr/>
        </p:nvSpPr>
        <p:spPr>
          <a:xfrm>
            <a:off x="1965380" y="1263697"/>
            <a:ext cx="4700896" cy="646331"/>
          </a:xfrm>
          <a:prstGeom prst="rect">
            <a:avLst/>
          </a:prstGeom>
          <a:noFill/>
        </p:spPr>
        <p:txBody>
          <a:bodyPr wrap="square" rtlCol="0">
            <a:spAutoFit/>
          </a:bodyPr>
          <a:lstStyle/>
          <a:p>
            <a:r>
              <a:rPr lang="en-US" dirty="0" smtClean="0"/>
              <a:t>The </a:t>
            </a:r>
            <a:r>
              <a:rPr lang="en-US" b="1" dirty="0" smtClean="0">
                <a:solidFill>
                  <a:srgbClr val="FF0000"/>
                </a:solidFill>
              </a:rPr>
              <a:t>center</a:t>
            </a:r>
            <a:r>
              <a:rPr lang="en-US" dirty="0" smtClean="0"/>
              <a:t> of a rule is the part that the rule changes.</a:t>
            </a:r>
          </a:p>
        </p:txBody>
      </p:sp>
      <p:sp>
        <p:nvSpPr>
          <p:cNvPr id="8" name="TextBox 7"/>
          <p:cNvSpPr txBox="1"/>
          <p:nvPr/>
        </p:nvSpPr>
        <p:spPr>
          <a:xfrm>
            <a:off x="978436" y="2123503"/>
            <a:ext cx="7387810" cy="369332"/>
          </a:xfrm>
          <a:prstGeom prst="rect">
            <a:avLst/>
          </a:prstGeom>
          <a:noFill/>
        </p:spPr>
        <p:txBody>
          <a:bodyPr wrap="none" rtlCol="0">
            <a:spAutoFit/>
          </a:bodyPr>
          <a:lstStyle/>
          <a:p>
            <a:r>
              <a:rPr lang="en-US" dirty="0" smtClean="0">
                <a:latin typeface="Courier"/>
                <a:cs typeface="Courier"/>
              </a:rPr>
              <a:t>IgE(</a:t>
            </a:r>
            <a:r>
              <a:rPr lang="en-US" dirty="0" err="1" smtClean="0">
                <a:solidFill>
                  <a:schemeClr val="accent1"/>
                </a:solidFill>
                <a:latin typeface="Courier"/>
                <a:cs typeface="Courier"/>
              </a:rPr>
              <a:t>a</a:t>
            </a:r>
            <a:r>
              <a:rPr lang="en-US" dirty="0" err="1" smtClean="0">
                <a:latin typeface="Courier"/>
                <a:cs typeface="Courier"/>
              </a:rPr>
              <a:t>,</a:t>
            </a:r>
            <a:r>
              <a:rPr lang="en-US" u="sng" dirty="0" err="1" smtClean="0">
                <a:solidFill>
                  <a:srgbClr val="FF0000"/>
                </a:solidFill>
                <a:latin typeface="Courier"/>
                <a:cs typeface="Courier"/>
              </a:rPr>
              <a:t>a</a:t>
            </a:r>
            <a:r>
              <a:rPr lang="en-US" dirty="0" smtClean="0">
                <a:latin typeface="Courier"/>
                <a:cs typeface="Courier"/>
              </a:rPr>
              <a:t>)+ FceRI(</a:t>
            </a:r>
            <a:r>
              <a:rPr lang="en-US" dirty="0" smtClean="0">
                <a:solidFill>
                  <a:srgbClr val="FF0000"/>
                </a:solidFill>
                <a:latin typeface="Courier"/>
                <a:cs typeface="Courier"/>
              </a:rPr>
              <a:t>a</a:t>
            </a:r>
            <a:r>
              <a:rPr lang="en-US" dirty="0" smtClean="0">
                <a:latin typeface="Courier"/>
                <a:cs typeface="Courier"/>
              </a:rPr>
              <a:t>)&lt;-&gt; IgE(</a:t>
            </a:r>
            <a:r>
              <a:rPr lang="en-US" dirty="0" smtClean="0">
                <a:solidFill>
                  <a:schemeClr val="accent1"/>
                </a:solidFill>
                <a:latin typeface="Courier"/>
                <a:cs typeface="Courier"/>
              </a:rPr>
              <a:t>a</a:t>
            </a:r>
            <a:r>
              <a:rPr lang="en-US" dirty="0" smtClean="0">
                <a:latin typeface="Courier"/>
                <a:cs typeface="Courier"/>
              </a:rPr>
              <a:t>,</a:t>
            </a:r>
            <a:r>
              <a:rPr lang="en-US" dirty="0" smtClean="0">
                <a:solidFill>
                  <a:srgbClr val="FF0000"/>
                </a:solidFill>
                <a:latin typeface="Courier"/>
                <a:cs typeface="Courier"/>
              </a:rPr>
              <a:t>a!1</a:t>
            </a:r>
            <a:r>
              <a:rPr lang="en-US" dirty="0" smtClean="0">
                <a:latin typeface="Courier"/>
                <a:cs typeface="Courier"/>
              </a:rPr>
              <a:t>).FceRI(</a:t>
            </a:r>
            <a:r>
              <a:rPr lang="en-US" dirty="0" smtClean="0">
                <a:solidFill>
                  <a:srgbClr val="FF0000"/>
                </a:solidFill>
                <a:latin typeface="Courier"/>
                <a:cs typeface="Courier"/>
              </a:rPr>
              <a:t>a!1</a:t>
            </a:r>
            <a:r>
              <a:rPr lang="en-US" dirty="0" smtClean="0">
                <a:latin typeface="Courier"/>
                <a:cs typeface="Courier"/>
              </a:rPr>
              <a:t>) kp1, km1 </a:t>
            </a:r>
          </a:p>
        </p:txBody>
      </p:sp>
      <p:sp>
        <p:nvSpPr>
          <p:cNvPr id="9" name="Rectangle 8"/>
          <p:cNvSpPr/>
          <p:nvPr/>
        </p:nvSpPr>
        <p:spPr>
          <a:xfrm>
            <a:off x="1464211" y="2948600"/>
            <a:ext cx="4572000" cy="646331"/>
          </a:xfrm>
          <a:prstGeom prst="rect">
            <a:avLst/>
          </a:prstGeom>
        </p:spPr>
        <p:txBody>
          <a:bodyPr>
            <a:spAutoFit/>
          </a:bodyPr>
          <a:lstStyle/>
          <a:p>
            <a:r>
              <a:rPr lang="en-US" dirty="0"/>
              <a:t>The </a:t>
            </a:r>
            <a:r>
              <a:rPr lang="en-US" b="1" dirty="0">
                <a:solidFill>
                  <a:schemeClr val="accent1"/>
                </a:solidFill>
              </a:rPr>
              <a:t>context</a:t>
            </a:r>
            <a:r>
              <a:rPr lang="en-US" b="1" dirty="0"/>
              <a:t> </a:t>
            </a:r>
            <a:r>
              <a:rPr lang="en-US" dirty="0"/>
              <a:t>is the part that is necessary for the rule to happen but is unchanged.</a:t>
            </a:r>
          </a:p>
        </p:txBody>
      </p:sp>
      <p:cxnSp>
        <p:nvCxnSpPr>
          <p:cNvPr id="11" name="Straight Arrow Connector 10"/>
          <p:cNvCxnSpPr/>
          <p:nvPr/>
        </p:nvCxnSpPr>
        <p:spPr>
          <a:xfrm flipV="1">
            <a:off x="1681238" y="2468645"/>
            <a:ext cx="0" cy="28907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1960542" y="1946313"/>
            <a:ext cx="0" cy="289070"/>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14" name="Straight Arrow Connector 13"/>
          <p:cNvCxnSpPr/>
          <p:nvPr/>
        </p:nvCxnSpPr>
        <p:spPr>
          <a:xfrm>
            <a:off x="3351494" y="1946313"/>
            <a:ext cx="0" cy="289070"/>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15" name="Straight Arrow Connector 14"/>
          <p:cNvCxnSpPr/>
          <p:nvPr/>
        </p:nvCxnSpPr>
        <p:spPr>
          <a:xfrm flipV="1">
            <a:off x="4717143" y="2468645"/>
            <a:ext cx="0" cy="28907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a:off x="5226256" y="1946313"/>
            <a:ext cx="0" cy="289070"/>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17" name="Straight Arrow Connector 16"/>
          <p:cNvCxnSpPr/>
          <p:nvPr/>
        </p:nvCxnSpPr>
        <p:spPr>
          <a:xfrm>
            <a:off x="6666276" y="1978968"/>
            <a:ext cx="0" cy="289070"/>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sp>
        <p:nvSpPr>
          <p:cNvPr id="18" name="TextBox 17"/>
          <p:cNvSpPr txBox="1"/>
          <p:nvPr/>
        </p:nvSpPr>
        <p:spPr>
          <a:xfrm>
            <a:off x="5237241" y="1668128"/>
            <a:ext cx="1452541" cy="338554"/>
          </a:xfrm>
          <a:prstGeom prst="rect">
            <a:avLst/>
          </a:prstGeom>
          <a:noFill/>
        </p:spPr>
        <p:txBody>
          <a:bodyPr wrap="none" rtlCol="0">
            <a:spAutoFit/>
          </a:bodyPr>
          <a:lstStyle/>
          <a:p>
            <a:r>
              <a:rPr lang="en-US" sz="1600" dirty="0" smtClean="0"/>
              <a:t>bond is formed</a:t>
            </a:r>
            <a:endParaRPr lang="en-US" sz="1600" dirty="0"/>
          </a:p>
        </p:txBody>
      </p:sp>
    </p:spTree>
    <p:extLst>
      <p:ext uri="{BB962C8B-B14F-4D97-AF65-F5344CB8AC3E}">
        <p14:creationId xmlns:p14="http://schemas.microsoft.com/office/powerpoint/2010/main" val="3280997050"/>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Center and context</a:t>
            </a:r>
            <a:endParaRPr lang="en-US" dirty="0"/>
          </a:p>
        </p:txBody>
      </p:sp>
      <p:pic>
        <p:nvPicPr>
          <p:cNvPr id="3" name="Picture 2"/>
          <p:cNvPicPr>
            <a:picLocks noChangeAspect="1"/>
          </p:cNvPicPr>
          <p:nvPr/>
        </p:nvPicPr>
        <p:blipFill>
          <a:blip r:embed="rId2"/>
          <a:stretch>
            <a:fillRect/>
          </a:stretch>
        </p:blipFill>
        <p:spPr>
          <a:xfrm>
            <a:off x="330200" y="4762500"/>
            <a:ext cx="1041400" cy="1638300"/>
          </a:xfrm>
          <a:prstGeom prst="rect">
            <a:avLst/>
          </a:prstGeom>
        </p:spPr>
      </p:pic>
      <p:sp>
        <p:nvSpPr>
          <p:cNvPr id="4" name="Rectangle 3"/>
          <p:cNvSpPr/>
          <p:nvPr/>
        </p:nvSpPr>
        <p:spPr>
          <a:xfrm>
            <a:off x="152400" y="4416623"/>
            <a:ext cx="1846894" cy="307777"/>
          </a:xfrm>
          <a:prstGeom prst="rect">
            <a:avLst/>
          </a:prstGeom>
        </p:spPr>
        <p:txBody>
          <a:bodyPr wrap="none">
            <a:spAutoFit/>
          </a:bodyPr>
          <a:lstStyle/>
          <a:p>
            <a:r>
              <a:rPr lang="en-US" sz="1400" dirty="0" smtClean="0">
                <a:solidFill>
                  <a:srgbClr val="231F20"/>
                </a:solidFill>
                <a:latin typeface="HelveticaNeue-Light"/>
              </a:rPr>
              <a:t>Transphosphorylation</a:t>
            </a:r>
            <a:endParaRPr lang="en-US" dirty="0"/>
          </a:p>
        </p:txBody>
      </p:sp>
      <p:sp>
        <p:nvSpPr>
          <p:cNvPr id="5" name="Right Arrow 4"/>
          <p:cNvSpPr/>
          <p:nvPr/>
        </p:nvSpPr>
        <p:spPr>
          <a:xfrm>
            <a:off x="1981200" y="5181600"/>
            <a:ext cx="978408" cy="4846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p:cNvSpPr txBox="1"/>
          <p:nvPr/>
        </p:nvSpPr>
        <p:spPr>
          <a:xfrm>
            <a:off x="3258986" y="5144869"/>
            <a:ext cx="4894414" cy="646331"/>
          </a:xfrm>
          <a:prstGeom prst="rect">
            <a:avLst/>
          </a:prstGeom>
          <a:noFill/>
        </p:spPr>
        <p:txBody>
          <a:bodyPr wrap="none" rtlCol="0">
            <a:spAutoFit/>
          </a:bodyPr>
          <a:lstStyle/>
          <a:p>
            <a:r>
              <a:rPr lang="en-US" dirty="0" smtClean="0">
                <a:solidFill>
                  <a:schemeClr val="accent1"/>
                </a:solidFill>
                <a:latin typeface="Courier"/>
                <a:cs typeface="Courier"/>
              </a:rPr>
              <a:t>Lyn(U!1).FceRI(b!1)</a:t>
            </a:r>
            <a:r>
              <a:rPr lang="en-US" dirty="0" smtClean="0">
                <a:latin typeface="Courier"/>
                <a:cs typeface="Courier"/>
              </a:rPr>
              <a:t>.FceRI(</a:t>
            </a:r>
            <a:r>
              <a:rPr lang="en-US" dirty="0" smtClean="0">
                <a:solidFill>
                  <a:srgbClr val="FF0000"/>
                </a:solidFill>
                <a:latin typeface="Courier"/>
                <a:cs typeface="Courier"/>
              </a:rPr>
              <a:t>b~U</a:t>
            </a:r>
            <a:r>
              <a:rPr lang="en-US" dirty="0" smtClean="0">
                <a:latin typeface="Courier"/>
                <a:cs typeface="Courier"/>
              </a:rPr>
              <a:t>)-&gt; \</a:t>
            </a:r>
          </a:p>
          <a:p>
            <a:r>
              <a:rPr lang="en-US" dirty="0" smtClean="0">
                <a:solidFill>
                  <a:srgbClr val="4F81BD"/>
                </a:solidFill>
                <a:latin typeface="Courier"/>
                <a:cs typeface="Courier"/>
              </a:rPr>
              <a:t>Lyn(U!1).FceRI(b!1)</a:t>
            </a:r>
            <a:r>
              <a:rPr lang="en-US" dirty="0" smtClean="0">
                <a:latin typeface="Courier"/>
                <a:cs typeface="Courier"/>
              </a:rPr>
              <a:t>.FceRI(</a:t>
            </a:r>
            <a:r>
              <a:rPr lang="en-US" dirty="0" smtClean="0">
                <a:solidFill>
                  <a:srgbClr val="FF0000"/>
                </a:solidFill>
                <a:latin typeface="Courier"/>
                <a:cs typeface="Courier"/>
              </a:rPr>
              <a:t>b~P</a:t>
            </a:r>
            <a:r>
              <a:rPr lang="en-US" dirty="0" smtClean="0">
                <a:latin typeface="Courier"/>
                <a:cs typeface="Courier"/>
              </a:rPr>
              <a:t>)   </a:t>
            </a:r>
          </a:p>
        </p:txBody>
      </p:sp>
      <p:sp>
        <p:nvSpPr>
          <p:cNvPr id="7" name="TextBox 6"/>
          <p:cNvSpPr txBox="1"/>
          <p:nvPr/>
        </p:nvSpPr>
        <p:spPr>
          <a:xfrm>
            <a:off x="1965380" y="1263697"/>
            <a:ext cx="4700896" cy="646331"/>
          </a:xfrm>
          <a:prstGeom prst="rect">
            <a:avLst/>
          </a:prstGeom>
          <a:noFill/>
        </p:spPr>
        <p:txBody>
          <a:bodyPr wrap="square" rtlCol="0">
            <a:spAutoFit/>
          </a:bodyPr>
          <a:lstStyle/>
          <a:p>
            <a:r>
              <a:rPr lang="en-US" dirty="0" smtClean="0"/>
              <a:t>The </a:t>
            </a:r>
            <a:r>
              <a:rPr lang="en-US" b="1" dirty="0" smtClean="0">
                <a:solidFill>
                  <a:srgbClr val="FF0000"/>
                </a:solidFill>
              </a:rPr>
              <a:t>center</a:t>
            </a:r>
            <a:r>
              <a:rPr lang="en-US" dirty="0" smtClean="0"/>
              <a:t> of a rule is the part that the rule changes.</a:t>
            </a:r>
          </a:p>
        </p:txBody>
      </p:sp>
      <p:sp>
        <p:nvSpPr>
          <p:cNvPr id="8" name="TextBox 7"/>
          <p:cNvSpPr txBox="1"/>
          <p:nvPr/>
        </p:nvSpPr>
        <p:spPr>
          <a:xfrm>
            <a:off x="978436" y="2123503"/>
            <a:ext cx="7387810" cy="369332"/>
          </a:xfrm>
          <a:prstGeom prst="rect">
            <a:avLst/>
          </a:prstGeom>
          <a:noFill/>
        </p:spPr>
        <p:txBody>
          <a:bodyPr wrap="none" rtlCol="0">
            <a:spAutoFit/>
          </a:bodyPr>
          <a:lstStyle/>
          <a:p>
            <a:r>
              <a:rPr lang="en-US" dirty="0" smtClean="0">
                <a:latin typeface="Courier"/>
                <a:cs typeface="Courier"/>
              </a:rPr>
              <a:t>IgE(</a:t>
            </a:r>
            <a:r>
              <a:rPr lang="en-US" dirty="0" err="1" smtClean="0">
                <a:solidFill>
                  <a:schemeClr val="accent1"/>
                </a:solidFill>
                <a:latin typeface="Courier"/>
                <a:cs typeface="Courier"/>
              </a:rPr>
              <a:t>a</a:t>
            </a:r>
            <a:r>
              <a:rPr lang="en-US" dirty="0" err="1" smtClean="0">
                <a:latin typeface="Courier"/>
                <a:cs typeface="Courier"/>
              </a:rPr>
              <a:t>,</a:t>
            </a:r>
            <a:r>
              <a:rPr lang="en-US" u="sng" dirty="0" err="1" smtClean="0">
                <a:solidFill>
                  <a:srgbClr val="FF0000"/>
                </a:solidFill>
                <a:latin typeface="Courier"/>
                <a:cs typeface="Courier"/>
              </a:rPr>
              <a:t>a</a:t>
            </a:r>
            <a:r>
              <a:rPr lang="en-US" dirty="0" smtClean="0">
                <a:latin typeface="Courier"/>
                <a:cs typeface="Courier"/>
              </a:rPr>
              <a:t>)+ FceRI(</a:t>
            </a:r>
            <a:r>
              <a:rPr lang="en-US" dirty="0" smtClean="0">
                <a:solidFill>
                  <a:srgbClr val="FF0000"/>
                </a:solidFill>
                <a:latin typeface="Courier"/>
                <a:cs typeface="Courier"/>
              </a:rPr>
              <a:t>a</a:t>
            </a:r>
            <a:r>
              <a:rPr lang="en-US" dirty="0" smtClean="0">
                <a:latin typeface="Courier"/>
                <a:cs typeface="Courier"/>
              </a:rPr>
              <a:t>)&lt;-&gt; IgE(</a:t>
            </a:r>
            <a:r>
              <a:rPr lang="en-US" dirty="0" smtClean="0">
                <a:solidFill>
                  <a:schemeClr val="accent1"/>
                </a:solidFill>
                <a:latin typeface="Courier"/>
                <a:cs typeface="Courier"/>
              </a:rPr>
              <a:t>a</a:t>
            </a:r>
            <a:r>
              <a:rPr lang="en-US" dirty="0" smtClean="0">
                <a:latin typeface="Courier"/>
                <a:cs typeface="Courier"/>
              </a:rPr>
              <a:t>,</a:t>
            </a:r>
            <a:r>
              <a:rPr lang="en-US" dirty="0" smtClean="0">
                <a:solidFill>
                  <a:srgbClr val="FF0000"/>
                </a:solidFill>
                <a:latin typeface="Courier"/>
                <a:cs typeface="Courier"/>
              </a:rPr>
              <a:t>a!1</a:t>
            </a:r>
            <a:r>
              <a:rPr lang="en-US" dirty="0" smtClean="0">
                <a:latin typeface="Courier"/>
                <a:cs typeface="Courier"/>
              </a:rPr>
              <a:t>).FceRI(</a:t>
            </a:r>
            <a:r>
              <a:rPr lang="en-US" dirty="0" smtClean="0">
                <a:solidFill>
                  <a:srgbClr val="FF0000"/>
                </a:solidFill>
                <a:latin typeface="Courier"/>
                <a:cs typeface="Courier"/>
              </a:rPr>
              <a:t>a!1</a:t>
            </a:r>
            <a:r>
              <a:rPr lang="en-US" dirty="0" smtClean="0">
                <a:latin typeface="Courier"/>
                <a:cs typeface="Courier"/>
              </a:rPr>
              <a:t>) kp1, km1 </a:t>
            </a:r>
          </a:p>
        </p:txBody>
      </p:sp>
      <p:sp>
        <p:nvSpPr>
          <p:cNvPr id="9" name="Rectangle 8"/>
          <p:cNvSpPr/>
          <p:nvPr/>
        </p:nvSpPr>
        <p:spPr>
          <a:xfrm>
            <a:off x="1464211" y="2948600"/>
            <a:ext cx="4572000" cy="646331"/>
          </a:xfrm>
          <a:prstGeom prst="rect">
            <a:avLst/>
          </a:prstGeom>
        </p:spPr>
        <p:txBody>
          <a:bodyPr>
            <a:spAutoFit/>
          </a:bodyPr>
          <a:lstStyle/>
          <a:p>
            <a:r>
              <a:rPr lang="en-US" dirty="0"/>
              <a:t>The </a:t>
            </a:r>
            <a:r>
              <a:rPr lang="en-US" b="1" dirty="0">
                <a:solidFill>
                  <a:schemeClr val="accent1"/>
                </a:solidFill>
              </a:rPr>
              <a:t>context</a:t>
            </a:r>
            <a:r>
              <a:rPr lang="en-US" b="1" dirty="0"/>
              <a:t> </a:t>
            </a:r>
            <a:r>
              <a:rPr lang="en-US" dirty="0"/>
              <a:t>is the part that is necessary for the rule to happen but is unchanged.</a:t>
            </a:r>
          </a:p>
        </p:txBody>
      </p:sp>
      <p:cxnSp>
        <p:nvCxnSpPr>
          <p:cNvPr id="11" name="Straight Arrow Connector 10"/>
          <p:cNvCxnSpPr/>
          <p:nvPr/>
        </p:nvCxnSpPr>
        <p:spPr>
          <a:xfrm flipV="1">
            <a:off x="1681238" y="2468645"/>
            <a:ext cx="0" cy="28907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1960542" y="1946313"/>
            <a:ext cx="0" cy="289070"/>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14" name="Straight Arrow Connector 13"/>
          <p:cNvCxnSpPr/>
          <p:nvPr/>
        </p:nvCxnSpPr>
        <p:spPr>
          <a:xfrm>
            <a:off x="3351494" y="1946313"/>
            <a:ext cx="0" cy="289070"/>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15" name="Straight Arrow Connector 14"/>
          <p:cNvCxnSpPr/>
          <p:nvPr/>
        </p:nvCxnSpPr>
        <p:spPr>
          <a:xfrm flipV="1">
            <a:off x="4717143" y="2468645"/>
            <a:ext cx="0" cy="28907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a:off x="5226256" y="1946313"/>
            <a:ext cx="0" cy="289070"/>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17" name="Straight Arrow Connector 16"/>
          <p:cNvCxnSpPr/>
          <p:nvPr/>
        </p:nvCxnSpPr>
        <p:spPr>
          <a:xfrm>
            <a:off x="6666276" y="1978968"/>
            <a:ext cx="0" cy="289070"/>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sp>
        <p:nvSpPr>
          <p:cNvPr id="18" name="TextBox 17"/>
          <p:cNvSpPr txBox="1"/>
          <p:nvPr/>
        </p:nvSpPr>
        <p:spPr>
          <a:xfrm>
            <a:off x="5237241" y="1668128"/>
            <a:ext cx="1452541" cy="338554"/>
          </a:xfrm>
          <a:prstGeom prst="rect">
            <a:avLst/>
          </a:prstGeom>
          <a:noFill/>
        </p:spPr>
        <p:txBody>
          <a:bodyPr wrap="none" rtlCol="0">
            <a:spAutoFit/>
          </a:bodyPr>
          <a:lstStyle/>
          <a:p>
            <a:r>
              <a:rPr lang="en-US" sz="1600" dirty="0" smtClean="0">
                <a:solidFill>
                  <a:srgbClr val="FF0000"/>
                </a:solidFill>
              </a:rPr>
              <a:t>bond is formed</a:t>
            </a:r>
            <a:endParaRPr lang="en-US" sz="1600" dirty="0">
              <a:solidFill>
                <a:srgbClr val="FF0000"/>
              </a:solidFill>
            </a:endParaRPr>
          </a:p>
        </p:txBody>
      </p:sp>
      <p:sp>
        <p:nvSpPr>
          <p:cNvPr id="19" name="Rectangle 18"/>
          <p:cNvSpPr/>
          <p:nvPr/>
        </p:nvSpPr>
        <p:spPr>
          <a:xfrm>
            <a:off x="3253603" y="4471929"/>
            <a:ext cx="3229428" cy="646331"/>
          </a:xfrm>
          <a:prstGeom prst="rect">
            <a:avLst/>
          </a:prstGeom>
        </p:spPr>
        <p:txBody>
          <a:bodyPr wrap="square">
            <a:spAutoFit/>
          </a:bodyPr>
          <a:lstStyle/>
          <a:p>
            <a:r>
              <a:rPr lang="en-US" dirty="0" smtClean="0"/>
              <a:t>Context can represent complex biochemistry.</a:t>
            </a:r>
            <a:endParaRPr lang="en-US" dirty="0"/>
          </a:p>
        </p:txBody>
      </p:sp>
      <p:sp>
        <p:nvSpPr>
          <p:cNvPr id="20" name="TextBox 19"/>
          <p:cNvSpPr txBox="1"/>
          <p:nvPr/>
        </p:nvSpPr>
        <p:spPr>
          <a:xfrm>
            <a:off x="6664592" y="4518492"/>
            <a:ext cx="2106873" cy="584776"/>
          </a:xfrm>
          <a:prstGeom prst="rect">
            <a:avLst/>
          </a:prstGeom>
          <a:noFill/>
        </p:spPr>
        <p:txBody>
          <a:bodyPr wrap="square" rtlCol="0">
            <a:spAutoFit/>
          </a:bodyPr>
          <a:lstStyle/>
          <a:p>
            <a:r>
              <a:rPr lang="en-US" sz="1600" dirty="0" smtClean="0">
                <a:solidFill>
                  <a:srgbClr val="FF0000"/>
                </a:solidFill>
              </a:rPr>
              <a:t>component state is changed</a:t>
            </a:r>
            <a:endParaRPr lang="en-US" sz="1600" dirty="0">
              <a:solidFill>
                <a:srgbClr val="FF0000"/>
              </a:solidFill>
            </a:endParaRPr>
          </a:p>
        </p:txBody>
      </p:sp>
    </p:spTree>
    <p:extLst>
      <p:ext uri="{BB962C8B-B14F-4D97-AF65-F5344CB8AC3E}">
        <p14:creationId xmlns:p14="http://schemas.microsoft.com/office/powerpoint/2010/main" val="1926514817"/>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250" name="Rectangle 2"/>
          <p:cNvSpPr>
            <a:spLocks noGrp="1" noChangeArrowheads="1"/>
          </p:cNvSpPr>
          <p:nvPr>
            <p:ph type="title"/>
          </p:nvPr>
        </p:nvSpPr>
        <p:spPr/>
        <p:txBody>
          <a:bodyPr>
            <a:normAutofit fontScale="90000"/>
          </a:bodyPr>
          <a:lstStyle/>
          <a:p>
            <a:r>
              <a:rPr lang="en-US" dirty="0" smtClean="0"/>
              <a:t>Composition of a Rule-Based Model</a:t>
            </a:r>
            <a:endParaRPr lang="en-US" dirty="0"/>
          </a:p>
        </p:txBody>
      </p:sp>
      <p:pic>
        <p:nvPicPr>
          <p:cNvPr id="309252" name="Picture 4"/>
          <p:cNvPicPr>
            <a:picLocks noChangeAspect="1" noChangeArrowheads="1"/>
          </p:cNvPicPr>
          <p:nvPr/>
        </p:nvPicPr>
        <p:blipFill>
          <a:blip r:embed="rId3"/>
          <a:srcRect/>
          <a:stretch>
            <a:fillRect/>
          </a:stretch>
        </p:blipFill>
        <p:spPr bwMode="auto">
          <a:xfrm>
            <a:off x="441325" y="1775618"/>
            <a:ext cx="8474075" cy="1935163"/>
          </a:xfrm>
          <a:prstGeom prst="rect">
            <a:avLst/>
          </a:prstGeom>
          <a:noFill/>
          <a:ln w="9525">
            <a:noFill/>
            <a:miter lim="800000"/>
            <a:headEnd/>
            <a:tailEnd/>
          </a:ln>
          <a:effectLst/>
        </p:spPr>
      </p:pic>
      <p:sp>
        <p:nvSpPr>
          <p:cNvPr id="8" name="TextBox 7"/>
          <p:cNvSpPr txBox="1"/>
          <p:nvPr/>
        </p:nvSpPr>
        <p:spPr>
          <a:xfrm>
            <a:off x="228600" y="4114800"/>
            <a:ext cx="2662670" cy="369332"/>
          </a:xfrm>
          <a:prstGeom prst="rect">
            <a:avLst/>
          </a:prstGeom>
          <a:noFill/>
        </p:spPr>
        <p:txBody>
          <a:bodyPr wrap="square" rtlCol="0">
            <a:spAutoFit/>
          </a:bodyPr>
          <a:lstStyle/>
          <a:p>
            <a:r>
              <a:rPr lang="en-US" b="1" dirty="0" smtClean="0">
                <a:solidFill>
                  <a:srgbClr val="1F497D"/>
                </a:solidFill>
              </a:rPr>
              <a:t>Molecules</a:t>
            </a:r>
            <a:endParaRPr lang="en-US" b="1" dirty="0">
              <a:solidFill>
                <a:srgbClr val="1F497D"/>
              </a:solidFill>
            </a:endParaRPr>
          </a:p>
        </p:txBody>
      </p:sp>
      <p:sp>
        <p:nvSpPr>
          <p:cNvPr id="9" name="TextBox 8"/>
          <p:cNvSpPr txBox="1"/>
          <p:nvPr/>
        </p:nvSpPr>
        <p:spPr>
          <a:xfrm>
            <a:off x="3276600" y="4114800"/>
            <a:ext cx="2662670" cy="369332"/>
          </a:xfrm>
          <a:prstGeom prst="rect">
            <a:avLst/>
          </a:prstGeom>
          <a:noFill/>
        </p:spPr>
        <p:txBody>
          <a:bodyPr wrap="square" rtlCol="0">
            <a:spAutoFit/>
          </a:bodyPr>
          <a:lstStyle/>
          <a:p>
            <a:r>
              <a:rPr lang="en-US" b="1" dirty="0" smtClean="0">
                <a:solidFill>
                  <a:srgbClr val="1F497D"/>
                </a:solidFill>
              </a:rPr>
              <a:t>Reaction Rules</a:t>
            </a:r>
            <a:endParaRPr lang="en-US" b="1" dirty="0">
              <a:solidFill>
                <a:srgbClr val="1F497D"/>
              </a:solidFill>
            </a:endParaRPr>
          </a:p>
        </p:txBody>
      </p:sp>
      <p:sp>
        <p:nvSpPr>
          <p:cNvPr id="10" name="TextBox 9"/>
          <p:cNvSpPr txBox="1"/>
          <p:nvPr/>
        </p:nvSpPr>
        <p:spPr>
          <a:xfrm>
            <a:off x="3342254" y="4495800"/>
            <a:ext cx="5725546" cy="2123658"/>
          </a:xfrm>
          <a:prstGeom prst="rect">
            <a:avLst/>
          </a:prstGeom>
          <a:noFill/>
          <a:ln>
            <a:solidFill>
              <a:srgbClr val="4F81BD"/>
            </a:solidFill>
          </a:ln>
        </p:spPr>
        <p:txBody>
          <a:bodyPr wrap="none" rtlCol="0">
            <a:spAutoFit/>
          </a:bodyPr>
          <a:lstStyle/>
          <a:p>
            <a:r>
              <a:rPr lang="en-US" sz="1200" dirty="0" smtClean="0">
                <a:latin typeface="Courier"/>
                <a:cs typeface="Courier"/>
              </a:rPr>
              <a:t>begin </a:t>
            </a:r>
            <a:r>
              <a:rPr lang="en-US" sz="1200" dirty="0" err="1" smtClean="0">
                <a:latin typeface="Courier"/>
                <a:cs typeface="Courier"/>
              </a:rPr>
              <a:t>reaction_rules</a:t>
            </a:r>
            <a:endParaRPr lang="en-US" sz="1200" dirty="0" smtClean="0">
              <a:latin typeface="Courier"/>
              <a:cs typeface="Courier"/>
            </a:endParaRPr>
          </a:p>
          <a:p>
            <a:r>
              <a:rPr lang="en-US" sz="1200" dirty="0" smtClean="0">
                <a:latin typeface="Courier"/>
                <a:cs typeface="Courier"/>
              </a:rPr>
              <a:t># Ligand-receptor binding      </a:t>
            </a:r>
          </a:p>
          <a:p>
            <a:r>
              <a:rPr lang="en-US" sz="1200" dirty="0" smtClean="0">
                <a:latin typeface="Courier"/>
                <a:cs typeface="Courier"/>
              </a:rPr>
              <a:t>1 </a:t>
            </a:r>
            <a:r>
              <a:rPr lang="en-US" sz="1200" dirty="0" err="1" smtClean="0">
                <a:latin typeface="Courier"/>
                <a:cs typeface="Courier"/>
              </a:rPr>
              <a:t>Rec(a</a:t>
            </a:r>
            <a:r>
              <a:rPr lang="en-US" sz="1200" dirty="0" smtClean="0">
                <a:latin typeface="Courier"/>
                <a:cs typeface="Courier"/>
              </a:rPr>
              <a:t>) + </a:t>
            </a:r>
            <a:r>
              <a:rPr lang="en-US" sz="1200" dirty="0" err="1" smtClean="0">
                <a:latin typeface="Courier"/>
                <a:cs typeface="Courier"/>
              </a:rPr>
              <a:t>Lig(l,l</a:t>
            </a:r>
            <a:r>
              <a:rPr lang="en-US" sz="1200" dirty="0" smtClean="0">
                <a:latin typeface="Courier"/>
                <a:cs typeface="Courier"/>
              </a:rPr>
              <a:t>) &lt;-&gt; Rec(a!1).Lig(l!1,l) kp1, km1</a:t>
            </a:r>
          </a:p>
          <a:p>
            <a:r>
              <a:rPr lang="en-US" sz="1200" dirty="0" smtClean="0">
                <a:latin typeface="Courier"/>
                <a:cs typeface="Courier"/>
              </a:rPr>
              <a:t> </a:t>
            </a:r>
            <a:r>
              <a:rPr lang="en-US" sz="1200" dirty="0" err="1" smtClean="0">
                <a:latin typeface="Courier"/>
                <a:cs typeface="Courier"/>
              </a:rPr>
              <a:t>Rec(a</a:t>
            </a:r>
            <a:r>
              <a:rPr lang="en-US" sz="1200" dirty="0" smtClean="0">
                <a:latin typeface="Courier"/>
                <a:cs typeface="Courier"/>
              </a:rPr>
              <a:t>) + </a:t>
            </a:r>
            <a:r>
              <a:rPr lang="en-US" sz="1200" dirty="0" err="1" smtClean="0">
                <a:latin typeface="Courier"/>
                <a:cs typeface="Courier"/>
              </a:rPr>
              <a:t>Lig(l,l</a:t>
            </a:r>
            <a:r>
              <a:rPr lang="en-US" sz="1200" dirty="0" smtClean="0">
                <a:latin typeface="Courier"/>
                <a:cs typeface="Courier"/>
              </a:rPr>
              <a:t>) &lt;-&gt; Rec(a!1).Lig(l!1,l) kp1, km1</a:t>
            </a:r>
          </a:p>
          <a:p>
            <a:endParaRPr lang="en-US" sz="1200" dirty="0" smtClean="0">
              <a:latin typeface="Courier"/>
              <a:cs typeface="Courier"/>
            </a:endParaRPr>
          </a:p>
          <a:p>
            <a:r>
              <a:rPr lang="en-US" sz="1200" dirty="0" smtClean="0">
                <a:latin typeface="Courier"/>
                <a:cs typeface="Courier"/>
              </a:rPr>
              <a:t># Receptor-aggregation</a:t>
            </a:r>
          </a:p>
          <a:p>
            <a:r>
              <a:rPr lang="en-US" sz="1200" dirty="0" smtClean="0">
                <a:latin typeface="Courier"/>
                <a:cs typeface="Courier"/>
              </a:rPr>
              <a:t>2 </a:t>
            </a:r>
            <a:r>
              <a:rPr lang="en-US" sz="1200" dirty="0" err="1" smtClean="0">
                <a:latin typeface="Courier"/>
                <a:cs typeface="Courier"/>
              </a:rPr>
              <a:t>Rec(a</a:t>
            </a:r>
            <a:r>
              <a:rPr lang="en-US" sz="1200" dirty="0" smtClean="0">
                <a:latin typeface="Courier"/>
                <a:cs typeface="Courier"/>
              </a:rPr>
              <a:t>) + Lig(l,l!1) &lt;-&gt; Rec(a!2).Lig(l!2,l!1) kp2,km2</a:t>
            </a:r>
          </a:p>
          <a:p>
            <a:endParaRPr lang="en-US" sz="1200" dirty="0" smtClean="0">
              <a:latin typeface="Courier"/>
              <a:cs typeface="Courier"/>
            </a:endParaRPr>
          </a:p>
          <a:p>
            <a:r>
              <a:rPr lang="en-US" sz="1200" dirty="0" smtClean="0">
                <a:latin typeface="Courier"/>
                <a:cs typeface="Courier"/>
              </a:rPr>
              <a:t># Constitutive Lyn-receptor binding</a:t>
            </a:r>
          </a:p>
          <a:p>
            <a:r>
              <a:rPr lang="en-US" sz="1200" dirty="0" smtClean="0">
                <a:latin typeface="Courier"/>
                <a:cs typeface="Courier"/>
              </a:rPr>
              <a:t>3 </a:t>
            </a:r>
            <a:r>
              <a:rPr lang="en-US" sz="1200" dirty="0" err="1" smtClean="0">
                <a:latin typeface="Courier"/>
                <a:cs typeface="Courier"/>
              </a:rPr>
              <a:t>Rec(b~Y</a:t>
            </a:r>
            <a:r>
              <a:rPr lang="en-US" sz="1200" dirty="0" smtClean="0">
                <a:latin typeface="Courier"/>
                <a:cs typeface="Courier"/>
              </a:rPr>
              <a:t>) + Lyn(U,SH2) &lt;-&gt; Rec(b~Y!1).Lyn(U!1,SH2) </a:t>
            </a:r>
            <a:r>
              <a:rPr lang="en-US" sz="1200" dirty="0" err="1" smtClean="0">
                <a:latin typeface="Courier"/>
                <a:cs typeface="Courier"/>
              </a:rPr>
              <a:t>kpL</a:t>
            </a:r>
            <a:r>
              <a:rPr lang="en-US" sz="1200" dirty="0" smtClean="0">
                <a:latin typeface="Courier"/>
                <a:cs typeface="Courier"/>
              </a:rPr>
              <a:t>, </a:t>
            </a:r>
            <a:r>
              <a:rPr lang="en-US" sz="1200" dirty="0" err="1" smtClean="0">
                <a:latin typeface="Courier"/>
                <a:cs typeface="Courier"/>
              </a:rPr>
              <a:t>kmL</a:t>
            </a:r>
            <a:endParaRPr lang="en-US" sz="1200" dirty="0" smtClean="0">
              <a:latin typeface="Courier"/>
              <a:cs typeface="Courier"/>
            </a:endParaRPr>
          </a:p>
          <a:p>
            <a:r>
              <a:rPr lang="en-US" sz="1200" dirty="0" smtClean="0">
                <a:latin typeface="Courier"/>
                <a:cs typeface="Courier"/>
              </a:rPr>
              <a:t>…</a:t>
            </a:r>
          </a:p>
        </p:txBody>
      </p:sp>
      <p:sp>
        <p:nvSpPr>
          <p:cNvPr id="12" name="Rectangle 11"/>
          <p:cNvSpPr/>
          <p:nvPr/>
        </p:nvSpPr>
        <p:spPr>
          <a:xfrm>
            <a:off x="304800" y="4514671"/>
            <a:ext cx="2362200" cy="1200329"/>
          </a:xfrm>
          <a:prstGeom prst="rect">
            <a:avLst/>
          </a:prstGeom>
          <a:ln>
            <a:solidFill>
              <a:srgbClr val="4F81BD"/>
            </a:solidFill>
          </a:ln>
        </p:spPr>
        <p:txBody>
          <a:bodyPr wrap="square">
            <a:spAutoFit/>
          </a:bodyPr>
          <a:lstStyle/>
          <a:p>
            <a:r>
              <a:rPr lang="en-US" sz="1200" dirty="0" smtClean="0">
                <a:latin typeface="Courier"/>
                <a:cs typeface="Courier"/>
              </a:rPr>
              <a:t>begin molecules</a:t>
            </a:r>
          </a:p>
          <a:p>
            <a:r>
              <a:rPr lang="en-US" sz="1200" dirty="0" err="1" smtClean="0">
                <a:latin typeface="Courier"/>
                <a:cs typeface="Courier"/>
              </a:rPr>
              <a:t>Lig(l,l</a:t>
            </a:r>
            <a:r>
              <a:rPr lang="en-US" sz="1200" dirty="0" smtClean="0">
                <a:latin typeface="Courier"/>
                <a:cs typeface="Courier"/>
              </a:rPr>
              <a:t>)</a:t>
            </a:r>
          </a:p>
          <a:p>
            <a:r>
              <a:rPr lang="en-US" sz="1200" dirty="0" smtClean="0">
                <a:latin typeface="Courier"/>
                <a:cs typeface="Courier"/>
              </a:rPr>
              <a:t>Lyn(U,SH2)</a:t>
            </a:r>
          </a:p>
          <a:p>
            <a:r>
              <a:rPr lang="en-US" sz="1200" dirty="0" smtClean="0">
                <a:latin typeface="Courier"/>
                <a:cs typeface="Courier"/>
              </a:rPr>
              <a:t>Syk(tSH2,l~U~P,a~U~P) </a:t>
            </a:r>
          </a:p>
          <a:p>
            <a:r>
              <a:rPr lang="en-US" sz="1200" dirty="0" err="1" smtClean="0">
                <a:latin typeface="Courier"/>
                <a:cs typeface="Courier"/>
              </a:rPr>
              <a:t>Rec(a,b~U~P,g~U~P</a:t>
            </a:r>
            <a:r>
              <a:rPr lang="en-US" sz="1200" dirty="0" smtClean="0">
                <a:latin typeface="Courier"/>
                <a:cs typeface="Courier"/>
              </a:rPr>
              <a:t>)</a:t>
            </a:r>
          </a:p>
          <a:p>
            <a:r>
              <a:rPr lang="en-US" sz="1200" dirty="0" smtClean="0">
                <a:latin typeface="Courier"/>
                <a:cs typeface="Courier"/>
              </a:rPr>
              <a:t>end molecules</a:t>
            </a:r>
            <a:endParaRPr lang="en-US" sz="1200" dirty="0">
              <a:latin typeface="Courier"/>
              <a:cs typeface="Courier"/>
            </a:endParaRPr>
          </a:p>
        </p:txBody>
      </p:sp>
      <p:sp>
        <p:nvSpPr>
          <p:cNvPr id="13" name="TextBox 12"/>
          <p:cNvSpPr txBox="1"/>
          <p:nvPr/>
        </p:nvSpPr>
        <p:spPr>
          <a:xfrm>
            <a:off x="6781800" y="4114800"/>
            <a:ext cx="2108871" cy="369332"/>
          </a:xfrm>
          <a:prstGeom prst="rect">
            <a:avLst/>
          </a:prstGeom>
          <a:noFill/>
        </p:spPr>
        <p:txBody>
          <a:bodyPr wrap="none" rtlCol="0">
            <a:spAutoFit/>
          </a:bodyPr>
          <a:lstStyle/>
          <a:p>
            <a:r>
              <a:rPr lang="en-US" dirty="0" smtClean="0"/>
              <a:t>BioNetGen language</a:t>
            </a:r>
            <a:endParaRPr lang="en-US" dirty="0"/>
          </a:p>
        </p:txBody>
      </p:sp>
    </p:spTree>
    <p:extLst>
      <p:ext uri="{BB962C8B-B14F-4D97-AF65-F5344CB8AC3E}">
        <p14:creationId xmlns:p14="http://schemas.microsoft.com/office/powerpoint/2010/main" val="1475630936"/>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simulating a rule-based model</a:t>
            </a:r>
            <a:endParaRPr lang="en-US" dirty="0"/>
          </a:p>
        </p:txBody>
      </p:sp>
      <p:sp>
        <p:nvSpPr>
          <p:cNvPr id="4" name="Text Placeholder 3"/>
          <p:cNvSpPr>
            <a:spLocks noGrp="1"/>
          </p:cNvSpPr>
          <p:nvPr>
            <p:ph type="body" idx="1"/>
          </p:nvPr>
        </p:nvSpPr>
        <p:spPr/>
        <p:txBody>
          <a:bodyPr/>
          <a:lstStyle/>
          <a:p>
            <a:endParaRPr lang="en-US"/>
          </a:p>
        </p:txBody>
      </p:sp>
    </p:spTree>
    <p:extLst>
      <p:ext uri="{BB962C8B-B14F-4D97-AF65-F5344CB8AC3E}">
        <p14:creationId xmlns:p14="http://schemas.microsoft.com/office/powerpoint/2010/main" val="221116667"/>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152400"/>
            <a:ext cx="7498080" cy="1143000"/>
          </a:xfrm>
        </p:spPr>
        <p:txBody>
          <a:bodyPr>
            <a:normAutofit/>
          </a:bodyPr>
          <a:lstStyle/>
          <a:p>
            <a:r>
              <a:rPr lang="en-US" dirty="0" smtClean="0"/>
              <a:t>Automatic Network Generation</a:t>
            </a:r>
            <a:endParaRPr lang="en-US" dirty="0"/>
          </a:p>
        </p:txBody>
      </p:sp>
      <p:sp>
        <p:nvSpPr>
          <p:cNvPr id="5" name="Rounded Rectangle 4"/>
          <p:cNvSpPr/>
          <p:nvPr/>
        </p:nvSpPr>
        <p:spPr>
          <a:xfrm>
            <a:off x="5029200" y="1740694"/>
            <a:ext cx="1905000" cy="11430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t>Seed Species (4)</a:t>
            </a:r>
            <a:endParaRPr lang="en-US" sz="2400" dirty="0"/>
          </a:p>
        </p:txBody>
      </p:sp>
      <p:sp>
        <p:nvSpPr>
          <p:cNvPr id="41" name="Curved Right Arrow 40"/>
          <p:cNvSpPr/>
          <p:nvPr/>
        </p:nvSpPr>
        <p:spPr>
          <a:xfrm flipH="1" flipV="1">
            <a:off x="7100890" y="4343400"/>
            <a:ext cx="823910" cy="1447800"/>
          </a:xfrm>
          <a:prstGeom prst="curvedRigh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solidFill>
                <a:schemeClr val="tx1"/>
              </a:solidFill>
            </a:endParaRPr>
          </a:p>
        </p:txBody>
      </p:sp>
      <p:sp>
        <p:nvSpPr>
          <p:cNvPr id="4" name="Rounded Rectangle 3"/>
          <p:cNvSpPr/>
          <p:nvPr/>
        </p:nvSpPr>
        <p:spPr>
          <a:xfrm>
            <a:off x="1676400" y="3581400"/>
            <a:ext cx="1905000" cy="11430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t>Reaction Rules (19)</a:t>
            </a:r>
            <a:endParaRPr lang="en-US" sz="2400" dirty="0"/>
          </a:p>
        </p:txBody>
      </p:sp>
      <p:sp>
        <p:nvSpPr>
          <p:cNvPr id="37" name="Right Arrow 36"/>
          <p:cNvSpPr/>
          <p:nvPr/>
        </p:nvSpPr>
        <p:spPr>
          <a:xfrm>
            <a:off x="3810000" y="3962400"/>
            <a:ext cx="978408" cy="484632"/>
          </a:xfrm>
          <a:prstGeom prst="righ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40" name="Rounded Rectangle 39"/>
          <p:cNvSpPr/>
          <p:nvPr/>
        </p:nvSpPr>
        <p:spPr>
          <a:xfrm>
            <a:off x="5029200" y="5486400"/>
            <a:ext cx="1905000" cy="1143000"/>
          </a:xfrm>
          <a:prstGeom prst="round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2400" dirty="0" smtClean="0"/>
              <a:t>New Reactions &amp; Species</a:t>
            </a:r>
            <a:endParaRPr lang="en-US" sz="2400" dirty="0"/>
          </a:p>
        </p:txBody>
      </p:sp>
      <p:sp>
        <p:nvSpPr>
          <p:cNvPr id="42" name="Down Arrow 41"/>
          <p:cNvSpPr/>
          <p:nvPr/>
        </p:nvSpPr>
        <p:spPr>
          <a:xfrm>
            <a:off x="5791200" y="4812792"/>
            <a:ext cx="484632" cy="521208"/>
          </a:xfrm>
          <a:prstGeom prst="down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3" name="TextBox 2"/>
          <p:cNvSpPr txBox="1"/>
          <p:nvPr/>
        </p:nvSpPr>
        <p:spPr>
          <a:xfrm>
            <a:off x="1435608" y="1219200"/>
            <a:ext cx="2450592" cy="461665"/>
          </a:xfrm>
          <a:prstGeom prst="rect">
            <a:avLst/>
          </a:prstGeom>
          <a:noFill/>
        </p:spPr>
        <p:txBody>
          <a:bodyPr wrap="square" rtlCol="0">
            <a:spAutoFit/>
          </a:bodyPr>
          <a:lstStyle/>
          <a:p>
            <a:r>
              <a:rPr lang="en-US" sz="2400" u="sng" dirty="0" err="1" smtClean="0"/>
              <a:t>FcεRI</a:t>
            </a:r>
            <a:r>
              <a:rPr lang="en-US" sz="2400" u="sng" dirty="0" smtClean="0"/>
              <a:t> Model</a:t>
            </a:r>
            <a:endParaRPr lang="en-US" sz="2400" u="sng" dirty="0"/>
          </a:p>
        </p:txBody>
      </p:sp>
      <p:grpSp>
        <p:nvGrpSpPr>
          <p:cNvPr id="9" name="Group 47"/>
          <p:cNvGrpSpPr/>
          <p:nvPr/>
        </p:nvGrpSpPr>
        <p:grpSpPr>
          <a:xfrm>
            <a:off x="5334000" y="2983992"/>
            <a:ext cx="1447800" cy="1588008"/>
            <a:chOff x="5334000" y="2983992"/>
            <a:chExt cx="1447800" cy="1588008"/>
          </a:xfrm>
        </p:grpSpPr>
        <p:sp>
          <p:nvSpPr>
            <p:cNvPr id="36" name="Rounded Rectangle 35"/>
            <p:cNvSpPr>
              <a:spLocks noChangeAspect="1"/>
            </p:cNvSpPr>
            <p:nvPr/>
          </p:nvSpPr>
          <p:spPr>
            <a:xfrm>
              <a:off x="5334000" y="3703320"/>
              <a:ext cx="1447800" cy="868680"/>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2400" dirty="0" smtClean="0"/>
                <a:t>Network</a:t>
              </a:r>
              <a:endParaRPr lang="en-US" sz="2400" dirty="0"/>
            </a:p>
          </p:txBody>
        </p:sp>
        <p:sp>
          <p:nvSpPr>
            <p:cNvPr id="43" name="Down Arrow 42"/>
            <p:cNvSpPr/>
            <p:nvPr/>
          </p:nvSpPr>
          <p:spPr>
            <a:xfrm>
              <a:off x="5791200" y="2983992"/>
              <a:ext cx="484632" cy="521208"/>
            </a:xfrm>
            <a:prstGeom prst="down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grpSp>
      <p:grpSp>
        <p:nvGrpSpPr>
          <p:cNvPr id="13" name="Group 45"/>
          <p:cNvGrpSpPr/>
          <p:nvPr/>
        </p:nvGrpSpPr>
        <p:grpSpPr>
          <a:xfrm>
            <a:off x="1183195" y="1849040"/>
            <a:ext cx="3160205" cy="1198960"/>
            <a:chOff x="1183195" y="1849040"/>
            <a:chExt cx="3160205" cy="1198960"/>
          </a:xfrm>
        </p:grpSpPr>
        <p:grpSp>
          <p:nvGrpSpPr>
            <p:cNvPr id="14" name="Group 34"/>
            <p:cNvGrpSpPr>
              <a:grpSpLocks noChangeAspect="1"/>
            </p:cNvGrpSpPr>
            <p:nvPr/>
          </p:nvGrpSpPr>
          <p:grpSpPr>
            <a:xfrm>
              <a:off x="1524000" y="1905000"/>
              <a:ext cx="2799161" cy="1085850"/>
              <a:chOff x="2895600" y="5105400"/>
              <a:chExt cx="3732213" cy="1447800"/>
            </a:xfrm>
          </p:grpSpPr>
          <p:sp>
            <p:nvSpPr>
              <p:cNvPr id="6" name="AutoShape 5"/>
              <p:cNvSpPr>
                <a:spLocks noChangeArrowheads="1"/>
              </p:cNvSpPr>
              <p:nvPr/>
            </p:nvSpPr>
            <p:spPr bwMode="auto">
              <a:xfrm>
                <a:off x="4800600" y="5140325"/>
                <a:ext cx="692150" cy="346075"/>
              </a:xfrm>
              <a:prstGeom prst="roundRect">
                <a:avLst>
                  <a:gd name="adj" fmla="val 16667"/>
                </a:avLst>
              </a:prstGeom>
              <a:solidFill>
                <a:srgbClr val="A0F7B6"/>
              </a:solidFill>
              <a:ln w="9525">
                <a:solidFill>
                  <a:schemeClr val="tx1"/>
                </a:solidFill>
                <a:round/>
                <a:headEnd/>
                <a:tailEnd/>
              </a:ln>
              <a:effectLst/>
            </p:spPr>
            <p:txBody>
              <a:bodyPr wrap="none" anchor="ctr">
                <a:prstTxWarp prst="textNoShape">
                  <a:avLst/>
                </a:prstTxWarp>
              </a:bodyPr>
              <a:lstStyle/>
              <a:p>
                <a:endParaRPr lang="en-US"/>
              </a:p>
            </p:txBody>
          </p:sp>
          <p:sp>
            <p:nvSpPr>
              <p:cNvPr id="7" name="Oval 6"/>
              <p:cNvSpPr>
                <a:spLocks noChangeArrowheads="1"/>
              </p:cNvSpPr>
              <p:nvPr/>
            </p:nvSpPr>
            <p:spPr bwMode="auto">
              <a:xfrm>
                <a:off x="4933950" y="5246687"/>
                <a:ext cx="166688" cy="166688"/>
              </a:xfrm>
              <a:prstGeom prst="ellipse">
                <a:avLst/>
              </a:prstGeom>
              <a:noFill/>
              <a:ln w="28575">
                <a:solidFill>
                  <a:schemeClr val="tx1"/>
                </a:solidFill>
                <a:round/>
                <a:headEnd/>
                <a:tailEnd/>
              </a:ln>
              <a:effectLst/>
            </p:spPr>
            <p:txBody>
              <a:bodyPr wrap="none" anchor="ctr">
                <a:prstTxWarp prst="textNoShape">
                  <a:avLst/>
                </a:prstTxWarp>
              </a:bodyPr>
              <a:lstStyle/>
              <a:p>
                <a:endParaRPr lang="en-US"/>
              </a:p>
            </p:txBody>
          </p:sp>
          <p:sp>
            <p:nvSpPr>
              <p:cNvPr id="8" name="Oval 7"/>
              <p:cNvSpPr>
                <a:spLocks noChangeArrowheads="1"/>
              </p:cNvSpPr>
              <p:nvPr/>
            </p:nvSpPr>
            <p:spPr bwMode="auto">
              <a:xfrm>
                <a:off x="5229225" y="5246687"/>
                <a:ext cx="166688" cy="166688"/>
              </a:xfrm>
              <a:prstGeom prst="ellipse">
                <a:avLst/>
              </a:prstGeom>
              <a:noFill/>
              <a:ln w="28575">
                <a:solidFill>
                  <a:schemeClr val="tx1"/>
                </a:solidFill>
                <a:round/>
                <a:headEnd/>
                <a:tailEnd/>
              </a:ln>
              <a:effectLst/>
            </p:spPr>
            <p:txBody>
              <a:bodyPr wrap="none" anchor="ctr">
                <a:prstTxWarp prst="textNoShape">
                  <a:avLst/>
                </a:prstTxWarp>
              </a:bodyPr>
              <a:lstStyle/>
              <a:p>
                <a:endParaRPr lang="en-US"/>
              </a:p>
            </p:txBody>
          </p:sp>
          <p:sp>
            <p:nvSpPr>
              <p:cNvPr id="10" name="AutoShape 9"/>
              <p:cNvSpPr>
                <a:spLocks noChangeArrowheads="1"/>
              </p:cNvSpPr>
              <p:nvPr/>
            </p:nvSpPr>
            <p:spPr bwMode="auto">
              <a:xfrm>
                <a:off x="5638800" y="5132387"/>
                <a:ext cx="989013" cy="346075"/>
              </a:xfrm>
              <a:prstGeom prst="roundRect">
                <a:avLst>
                  <a:gd name="adj" fmla="val 16667"/>
                </a:avLst>
              </a:prstGeom>
              <a:solidFill>
                <a:srgbClr val="F79FED"/>
              </a:solidFill>
              <a:ln w="9525">
                <a:solidFill>
                  <a:schemeClr val="tx1"/>
                </a:solidFill>
                <a:round/>
                <a:headEnd/>
                <a:tailEnd/>
              </a:ln>
              <a:effectLst/>
            </p:spPr>
            <p:txBody>
              <a:bodyPr wrap="none" anchor="ctr">
                <a:prstTxWarp prst="textNoShape">
                  <a:avLst/>
                </a:prstTxWarp>
              </a:bodyPr>
              <a:lstStyle/>
              <a:p>
                <a:endParaRPr lang="en-US"/>
              </a:p>
            </p:txBody>
          </p:sp>
          <p:sp>
            <p:nvSpPr>
              <p:cNvPr id="11" name="Oval 10"/>
              <p:cNvSpPr>
                <a:spLocks noChangeArrowheads="1"/>
              </p:cNvSpPr>
              <p:nvPr/>
            </p:nvSpPr>
            <p:spPr bwMode="auto">
              <a:xfrm>
                <a:off x="5772150" y="5238750"/>
                <a:ext cx="166688" cy="166687"/>
              </a:xfrm>
              <a:prstGeom prst="ellipse">
                <a:avLst/>
              </a:prstGeom>
              <a:noFill/>
              <a:ln w="28575">
                <a:solidFill>
                  <a:schemeClr val="tx1"/>
                </a:solidFill>
                <a:round/>
                <a:headEnd/>
                <a:tailEnd/>
              </a:ln>
              <a:effectLst/>
            </p:spPr>
            <p:txBody>
              <a:bodyPr wrap="none" anchor="ctr">
                <a:prstTxWarp prst="textNoShape">
                  <a:avLst/>
                </a:prstTxWarp>
              </a:bodyPr>
              <a:lstStyle/>
              <a:p>
                <a:endParaRPr lang="en-US"/>
              </a:p>
            </p:txBody>
          </p:sp>
          <p:sp>
            <p:nvSpPr>
              <p:cNvPr id="12" name="Oval 11"/>
              <p:cNvSpPr>
                <a:spLocks noChangeArrowheads="1"/>
              </p:cNvSpPr>
              <p:nvPr/>
            </p:nvSpPr>
            <p:spPr bwMode="auto">
              <a:xfrm>
                <a:off x="6064250" y="5238750"/>
                <a:ext cx="166688" cy="166687"/>
              </a:xfrm>
              <a:prstGeom prst="ellipse">
                <a:avLst/>
              </a:prstGeom>
              <a:noFill/>
              <a:ln w="28575">
                <a:solidFill>
                  <a:schemeClr val="tx1"/>
                </a:solidFill>
                <a:round/>
                <a:headEnd/>
                <a:tailEnd/>
              </a:ln>
              <a:effectLst/>
            </p:spPr>
            <p:txBody>
              <a:bodyPr wrap="none" anchor="ctr">
                <a:prstTxWarp prst="textNoShape">
                  <a:avLst/>
                </a:prstTxWarp>
              </a:bodyPr>
              <a:lstStyle/>
              <a:p>
                <a:endParaRPr lang="en-US"/>
              </a:p>
            </p:txBody>
          </p:sp>
          <p:sp>
            <p:nvSpPr>
              <p:cNvPr id="15" name="AutoShape 16"/>
              <p:cNvSpPr>
                <a:spLocks noChangeArrowheads="1"/>
              </p:cNvSpPr>
              <p:nvPr/>
            </p:nvSpPr>
            <p:spPr bwMode="auto">
              <a:xfrm>
                <a:off x="3048000" y="5145881"/>
                <a:ext cx="1052512" cy="373063"/>
              </a:xfrm>
              <a:prstGeom prst="roundRect">
                <a:avLst>
                  <a:gd name="adj" fmla="val 16667"/>
                </a:avLst>
              </a:prstGeom>
              <a:solidFill>
                <a:schemeClr val="accent1"/>
              </a:solidFill>
              <a:ln w="9525">
                <a:solidFill>
                  <a:schemeClr val="tx1"/>
                </a:solidFill>
                <a:round/>
                <a:headEnd/>
                <a:tailEnd/>
              </a:ln>
              <a:effectLst/>
            </p:spPr>
            <p:txBody>
              <a:bodyPr wrap="none" anchor="ctr">
                <a:prstTxWarp prst="textNoShape">
                  <a:avLst/>
                </a:prstTxWarp>
              </a:bodyPr>
              <a:lstStyle/>
              <a:p>
                <a:pPr algn="ctr"/>
                <a:endParaRPr lang="en-US"/>
              </a:p>
            </p:txBody>
          </p:sp>
          <p:sp>
            <p:nvSpPr>
              <p:cNvPr id="16" name="Oval 17"/>
              <p:cNvSpPr>
                <a:spLocks noChangeArrowheads="1"/>
              </p:cNvSpPr>
              <p:nvPr/>
            </p:nvSpPr>
            <p:spPr bwMode="auto">
              <a:xfrm>
                <a:off x="3190875" y="5241131"/>
                <a:ext cx="166687" cy="166688"/>
              </a:xfrm>
              <a:prstGeom prst="ellipse">
                <a:avLst/>
              </a:prstGeom>
              <a:noFill/>
              <a:ln w="28575">
                <a:solidFill>
                  <a:schemeClr val="tx1"/>
                </a:solidFill>
                <a:round/>
                <a:headEnd/>
                <a:tailEnd/>
              </a:ln>
              <a:effectLst/>
            </p:spPr>
            <p:txBody>
              <a:bodyPr wrap="none" anchor="ctr">
                <a:prstTxWarp prst="textNoShape">
                  <a:avLst/>
                </a:prstTxWarp>
              </a:bodyPr>
              <a:lstStyle/>
              <a:p>
                <a:endParaRPr lang="en-US"/>
              </a:p>
            </p:txBody>
          </p:sp>
          <p:sp>
            <p:nvSpPr>
              <p:cNvPr id="17" name="AutoShape 18"/>
              <p:cNvSpPr>
                <a:spLocks noChangeArrowheads="1"/>
              </p:cNvSpPr>
              <p:nvPr/>
            </p:nvSpPr>
            <p:spPr bwMode="auto">
              <a:xfrm>
                <a:off x="4173538" y="5105400"/>
                <a:ext cx="565150" cy="1350963"/>
              </a:xfrm>
              <a:prstGeom prst="roundRect">
                <a:avLst>
                  <a:gd name="adj" fmla="val 16667"/>
                </a:avLst>
              </a:prstGeom>
              <a:solidFill>
                <a:srgbClr val="FFF587"/>
              </a:solidFill>
              <a:ln w="9525">
                <a:solidFill>
                  <a:schemeClr val="tx1"/>
                </a:solidFill>
                <a:round/>
                <a:headEnd/>
                <a:tailEnd/>
              </a:ln>
              <a:effectLst/>
            </p:spPr>
            <p:txBody>
              <a:bodyPr vert="eaVert" wrap="none" anchor="ctr">
                <a:prstTxWarp prst="textNoShape">
                  <a:avLst/>
                </a:prstTxWarp>
              </a:bodyPr>
              <a:lstStyle/>
              <a:p>
                <a:pPr algn="ctr"/>
                <a:endParaRPr lang="en-US"/>
              </a:p>
            </p:txBody>
          </p:sp>
          <p:sp>
            <p:nvSpPr>
              <p:cNvPr id="19" name="Oval 20"/>
              <p:cNvSpPr>
                <a:spLocks noChangeArrowheads="1"/>
              </p:cNvSpPr>
              <p:nvPr/>
            </p:nvSpPr>
            <p:spPr bwMode="auto">
              <a:xfrm>
                <a:off x="4373563" y="5718175"/>
                <a:ext cx="166688" cy="166688"/>
              </a:xfrm>
              <a:prstGeom prst="ellipse">
                <a:avLst/>
              </a:prstGeom>
              <a:noFill/>
              <a:ln w="28575">
                <a:solidFill>
                  <a:schemeClr val="tx1"/>
                </a:solidFill>
                <a:round/>
                <a:headEnd/>
                <a:tailEnd/>
              </a:ln>
              <a:effectLst/>
            </p:spPr>
            <p:txBody>
              <a:bodyPr wrap="none" anchor="ctr">
                <a:prstTxWarp prst="textNoShape">
                  <a:avLst/>
                </a:prstTxWarp>
              </a:bodyPr>
              <a:lstStyle/>
              <a:p>
                <a:endParaRPr lang="en-US"/>
              </a:p>
            </p:txBody>
          </p:sp>
          <p:sp>
            <p:nvSpPr>
              <p:cNvPr id="20" name="Oval 21"/>
              <p:cNvSpPr>
                <a:spLocks noChangeArrowheads="1"/>
              </p:cNvSpPr>
              <p:nvPr/>
            </p:nvSpPr>
            <p:spPr bwMode="auto">
              <a:xfrm>
                <a:off x="4373563" y="6148388"/>
                <a:ext cx="166688" cy="166687"/>
              </a:xfrm>
              <a:prstGeom prst="ellipse">
                <a:avLst/>
              </a:prstGeom>
              <a:noFill/>
              <a:ln w="28575">
                <a:solidFill>
                  <a:schemeClr val="tx1"/>
                </a:solidFill>
                <a:round/>
                <a:headEnd/>
                <a:tailEnd/>
              </a:ln>
              <a:effectLst/>
            </p:spPr>
            <p:txBody>
              <a:bodyPr wrap="none" anchor="ctr">
                <a:prstTxWarp prst="textNoShape">
                  <a:avLst/>
                </a:prstTxWarp>
              </a:bodyPr>
              <a:lstStyle/>
              <a:p>
                <a:endParaRPr lang="en-US"/>
              </a:p>
            </p:txBody>
          </p:sp>
          <p:sp>
            <p:nvSpPr>
              <p:cNvPr id="21" name="Oval 22"/>
              <p:cNvSpPr>
                <a:spLocks noChangeArrowheads="1"/>
              </p:cNvSpPr>
              <p:nvPr/>
            </p:nvSpPr>
            <p:spPr bwMode="auto">
              <a:xfrm>
                <a:off x="4373563" y="5287963"/>
                <a:ext cx="166688" cy="166687"/>
              </a:xfrm>
              <a:prstGeom prst="ellipse">
                <a:avLst/>
              </a:prstGeom>
              <a:noFill/>
              <a:ln w="28575">
                <a:solidFill>
                  <a:schemeClr val="tx1"/>
                </a:solidFill>
                <a:round/>
                <a:headEnd/>
                <a:tailEnd/>
              </a:ln>
              <a:effectLst/>
            </p:spPr>
            <p:txBody>
              <a:bodyPr wrap="none" anchor="ctr">
                <a:prstTxWarp prst="textNoShape">
                  <a:avLst/>
                </a:prstTxWarp>
              </a:bodyPr>
              <a:lstStyle/>
              <a:p>
                <a:endParaRPr lang="en-US"/>
              </a:p>
            </p:txBody>
          </p:sp>
          <p:sp>
            <p:nvSpPr>
              <p:cNvPr id="27" name="Oval 40"/>
              <p:cNvSpPr>
                <a:spLocks noChangeArrowheads="1"/>
              </p:cNvSpPr>
              <p:nvPr/>
            </p:nvSpPr>
            <p:spPr bwMode="auto">
              <a:xfrm>
                <a:off x="3698875" y="5241131"/>
                <a:ext cx="166687" cy="166688"/>
              </a:xfrm>
              <a:prstGeom prst="ellipse">
                <a:avLst/>
              </a:prstGeom>
              <a:noFill/>
              <a:ln w="28575">
                <a:solidFill>
                  <a:schemeClr val="tx1"/>
                </a:solidFill>
                <a:round/>
                <a:headEnd/>
                <a:tailEnd/>
              </a:ln>
              <a:effectLst/>
            </p:spPr>
            <p:txBody>
              <a:bodyPr wrap="none" anchor="ctr">
                <a:prstTxWarp prst="textNoShape">
                  <a:avLst/>
                </a:prstTxWarp>
              </a:bodyPr>
              <a:lstStyle/>
              <a:p>
                <a:endParaRPr lang="en-US"/>
              </a:p>
            </p:txBody>
          </p:sp>
          <p:sp>
            <p:nvSpPr>
              <p:cNvPr id="29" name="Oval 42"/>
              <p:cNvSpPr>
                <a:spLocks noChangeArrowheads="1"/>
              </p:cNvSpPr>
              <p:nvPr/>
            </p:nvSpPr>
            <p:spPr bwMode="auto">
              <a:xfrm>
                <a:off x="6357938" y="5238750"/>
                <a:ext cx="166687" cy="166687"/>
              </a:xfrm>
              <a:prstGeom prst="ellipse">
                <a:avLst/>
              </a:prstGeom>
              <a:noFill/>
              <a:ln w="28575">
                <a:solidFill>
                  <a:schemeClr val="tx1"/>
                </a:solidFill>
                <a:round/>
                <a:headEnd/>
                <a:tailEnd/>
              </a:ln>
              <a:effectLst/>
            </p:spPr>
            <p:txBody>
              <a:bodyPr wrap="none" anchor="ctr">
                <a:prstTxWarp prst="textNoShape">
                  <a:avLst/>
                </a:prstTxWarp>
              </a:bodyPr>
              <a:lstStyle/>
              <a:p>
                <a:endParaRPr lang="en-US"/>
              </a:p>
            </p:txBody>
          </p:sp>
          <p:sp>
            <p:nvSpPr>
              <p:cNvPr id="31" name="TextBox 30"/>
              <p:cNvSpPr txBox="1"/>
              <p:nvPr/>
            </p:nvSpPr>
            <p:spPr>
              <a:xfrm>
                <a:off x="3200400" y="6183868"/>
                <a:ext cx="800294" cy="369332"/>
              </a:xfrm>
              <a:prstGeom prst="rect">
                <a:avLst/>
              </a:prstGeom>
              <a:noFill/>
            </p:spPr>
            <p:txBody>
              <a:bodyPr wrap="none" rtlCol="0">
                <a:spAutoFit/>
              </a:bodyPr>
              <a:lstStyle/>
              <a:p>
                <a:r>
                  <a:rPr lang="en-US" dirty="0" err="1" smtClean="0"/>
                  <a:t>FcεRI</a:t>
                </a:r>
                <a:endParaRPr lang="en-US" dirty="0"/>
              </a:p>
            </p:txBody>
          </p:sp>
          <p:sp>
            <p:nvSpPr>
              <p:cNvPr id="32" name="TextBox 31"/>
              <p:cNvSpPr txBox="1"/>
              <p:nvPr/>
            </p:nvSpPr>
            <p:spPr>
              <a:xfrm>
                <a:off x="2895600" y="5478463"/>
                <a:ext cx="1027284" cy="492443"/>
              </a:xfrm>
              <a:prstGeom prst="rect">
                <a:avLst/>
              </a:prstGeom>
              <a:noFill/>
            </p:spPr>
            <p:txBody>
              <a:bodyPr wrap="none" rtlCol="0">
                <a:spAutoFit/>
              </a:bodyPr>
              <a:lstStyle/>
              <a:p>
                <a:r>
                  <a:rPr lang="en-US" dirty="0" smtClean="0"/>
                  <a:t>(IgE)</a:t>
                </a:r>
                <a:r>
                  <a:rPr lang="en-US" baseline="-25000" dirty="0" smtClean="0"/>
                  <a:t>2</a:t>
                </a:r>
                <a:endParaRPr lang="en-US" dirty="0"/>
              </a:p>
            </p:txBody>
          </p:sp>
          <p:sp>
            <p:nvSpPr>
              <p:cNvPr id="33" name="Rectangle 32"/>
              <p:cNvSpPr/>
              <p:nvPr/>
            </p:nvSpPr>
            <p:spPr>
              <a:xfrm>
                <a:off x="4800600" y="5486400"/>
                <a:ext cx="548272" cy="369332"/>
              </a:xfrm>
              <a:prstGeom prst="rect">
                <a:avLst/>
              </a:prstGeom>
            </p:spPr>
            <p:txBody>
              <a:bodyPr wrap="none">
                <a:spAutoFit/>
              </a:bodyPr>
              <a:lstStyle/>
              <a:p>
                <a:r>
                  <a:rPr lang="en-US" dirty="0" smtClean="0"/>
                  <a:t>Lyn</a:t>
                </a:r>
                <a:endParaRPr lang="en-US" dirty="0"/>
              </a:p>
            </p:txBody>
          </p:sp>
          <p:sp>
            <p:nvSpPr>
              <p:cNvPr id="34" name="Rectangle 33"/>
              <p:cNvSpPr/>
              <p:nvPr/>
            </p:nvSpPr>
            <p:spPr>
              <a:xfrm>
                <a:off x="5638800" y="5498068"/>
                <a:ext cx="569462" cy="369332"/>
              </a:xfrm>
              <a:prstGeom prst="rect">
                <a:avLst/>
              </a:prstGeom>
            </p:spPr>
            <p:txBody>
              <a:bodyPr wrap="none">
                <a:spAutoFit/>
              </a:bodyPr>
              <a:lstStyle/>
              <a:p>
                <a:r>
                  <a:rPr lang="en-US" dirty="0" smtClean="0"/>
                  <a:t>Syk</a:t>
                </a:r>
                <a:endParaRPr lang="en-US" dirty="0"/>
              </a:p>
            </p:txBody>
          </p:sp>
        </p:grpSp>
        <p:sp>
          <p:nvSpPr>
            <p:cNvPr id="45" name="Line Callout 1 (Accent Bar) 44"/>
            <p:cNvSpPr/>
            <p:nvPr/>
          </p:nvSpPr>
          <p:spPr>
            <a:xfrm flipH="1">
              <a:off x="1183195" y="1849040"/>
              <a:ext cx="3160205" cy="1198960"/>
            </a:xfrm>
            <a:prstGeom prst="accentCallout1">
              <a:avLst>
                <a:gd name="adj1" fmla="val 18750"/>
                <a:gd name="adj2" fmla="val -8333"/>
                <a:gd name="adj3" fmla="val 33813"/>
                <a:gd name="adj4" fmla="val -21150"/>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50" name="Rounded Rectangle 49"/>
          <p:cNvSpPr>
            <a:spLocks noChangeAspect="1"/>
          </p:cNvSpPr>
          <p:nvPr/>
        </p:nvSpPr>
        <p:spPr>
          <a:xfrm>
            <a:off x="5029200" y="3581400"/>
            <a:ext cx="1905000" cy="1143000"/>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2800" dirty="0" smtClean="0"/>
              <a:t>Network</a:t>
            </a:r>
            <a:endParaRPr lang="en-US" sz="2400" dirty="0"/>
          </a:p>
        </p:txBody>
      </p:sp>
    </p:spTree>
    <p:extLst>
      <p:ext uri="{BB962C8B-B14F-4D97-AF65-F5344CB8AC3E}">
        <p14:creationId xmlns:p14="http://schemas.microsoft.com/office/powerpoint/2010/main" val="320294302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 grpId="0" animBg="1"/>
      <p:bldP spid="37" grpId="0" animBg="1"/>
      <p:bldP spid="40" grpId="0" animBg="1"/>
      <p:bldP spid="42" grpId="0" animBg="1"/>
      <p:bldP spid="50"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152400"/>
            <a:ext cx="7498080" cy="1143000"/>
          </a:xfrm>
        </p:spPr>
        <p:txBody>
          <a:bodyPr>
            <a:normAutofit/>
          </a:bodyPr>
          <a:lstStyle/>
          <a:p>
            <a:r>
              <a:rPr lang="en-US" dirty="0" smtClean="0"/>
              <a:t>Automatic Network Generation</a:t>
            </a:r>
            <a:endParaRPr lang="en-US" dirty="0"/>
          </a:p>
        </p:txBody>
      </p:sp>
      <p:sp>
        <p:nvSpPr>
          <p:cNvPr id="5" name="Rounded Rectangle 4"/>
          <p:cNvSpPr/>
          <p:nvPr/>
        </p:nvSpPr>
        <p:spPr>
          <a:xfrm>
            <a:off x="5029200" y="1740694"/>
            <a:ext cx="1905000" cy="11430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t>Seed Species (4)</a:t>
            </a:r>
            <a:endParaRPr lang="en-US" sz="2400" dirty="0"/>
          </a:p>
        </p:txBody>
      </p:sp>
      <p:sp>
        <p:nvSpPr>
          <p:cNvPr id="4" name="Rounded Rectangle 3"/>
          <p:cNvSpPr/>
          <p:nvPr/>
        </p:nvSpPr>
        <p:spPr>
          <a:xfrm>
            <a:off x="1676400" y="3581400"/>
            <a:ext cx="1905000" cy="11430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t>Reaction Rules (19)</a:t>
            </a:r>
            <a:endParaRPr lang="en-US" sz="2400" dirty="0"/>
          </a:p>
        </p:txBody>
      </p:sp>
      <p:sp>
        <p:nvSpPr>
          <p:cNvPr id="37" name="Right Arrow 36"/>
          <p:cNvSpPr/>
          <p:nvPr/>
        </p:nvSpPr>
        <p:spPr>
          <a:xfrm>
            <a:off x="3810000" y="3962400"/>
            <a:ext cx="978408" cy="484632"/>
          </a:xfrm>
          <a:prstGeom prst="righ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sp>
        <p:nvSpPr>
          <p:cNvPr id="3" name="TextBox 2"/>
          <p:cNvSpPr txBox="1"/>
          <p:nvPr/>
        </p:nvSpPr>
        <p:spPr>
          <a:xfrm>
            <a:off x="1435608" y="1219200"/>
            <a:ext cx="2450592" cy="461665"/>
          </a:xfrm>
          <a:prstGeom prst="rect">
            <a:avLst/>
          </a:prstGeom>
          <a:noFill/>
        </p:spPr>
        <p:txBody>
          <a:bodyPr wrap="square" rtlCol="0">
            <a:spAutoFit/>
          </a:bodyPr>
          <a:lstStyle/>
          <a:p>
            <a:r>
              <a:rPr lang="en-US" sz="2400" u="sng" dirty="0" err="1" smtClean="0"/>
              <a:t>FcεRI</a:t>
            </a:r>
            <a:r>
              <a:rPr lang="en-US" sz="2400" u="sng" dirty="0" smtClean="0"/>
              <a:t> Model</a:t>
            </a:r>
            <a:endParaRPr lang="en-US" sz="2400" u="sng" dirty="0"/>
          </a:p>
        </p:txBody>
      </p:sp>
      <p:sp>
        <p:nvSpPr>
          <p:cNvPr id="43" name="Down Arrow 42"/>
          <p:cNvSpPr/>
          <p:nvPr/>
        </p:nvSpPr>
        <p:spPr>
          <a:xfrm>
            <a:off x="5791200" y="2983992"/>
            <a:ext cx="484632" cy="521208"/>
          </a:xfrm>
          <a:prstGeom prst="down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grpSp>
        <p:nvGrpSpPr>
          <p:cNvPr id="9" name="Group 45"/>
          <p:cNvGrpSpPr/>
          <p:nvPr/>
        </p:nvGrpSpPr>
        <p:grpSpPr>
          <a:xfrm>
            <a:off x="1183195" y="1849040"/>
            <a:ext cx="3160205" cy="1198960"/>
            <a:chOff x="1183195" y="1849040"/>
            <a:chExt cx="3160205" cy="1198960"/>
          </a:xfrm>
        </p:grpSpPr>
        <p:grpSp>
          <p:nvGrpSpPr>
            <p:cNvPr id="13" name="Group 34"/>
            <p:cNvGrpSpPr>
              <a:grpSpLocks noChangeAspect="1"/>
            </p:cNvGrpSpPr>
            <p:nvPr/>
          </p:nvGrpSpPr>
          <p:grpSpPr>
            <a:xfrm>
              <a:off x="1524000" y="1905000"/>
              <a:ext cx="2799161" cy="1085850"/>
              <a:chOff x="2895600" y="5105400"/>
              <a:chExt cx="3732213" cy="1447800"/>
            </a:xfrm>
          </p:grpSpPr>
          <p:sp>
            <p:nvSpPr>
              <p:cNvPr id="6" name="AutoShape 5"/>
              <p:cNvSpPr>
                <a:spLocks noChangeArrowheads="1"/>
              </p:cNvSpPr>
              <p:nvPr/>
            </p:nvSpPr>
            <p:spPr bwMode="auto">
              <a:xfrm>
                <a:off x="4800600" y="5140325"/>
                <a:ext cx="692150" cy="346075"/>
              </a:xfrm>
              <a:prstGeom prst="roundRect">
                <a:avLst>
                  <a:gd name="adj" fmla="val 16667"/>
                </a:avLst>
              </a:prstGeom>
              <a:solidFill>
                <a:srgbClr val="A0F7B6"/>
              </a:solidFill>
              <a:ln w="9525">
                <a:solidFill>
                  <a:schemeClr val="tx1"/>
                </a:solidFill>
                <a:round/>
                <a:headEnd/>
                <a:tailEnd/>
              </a:ln>
              <a:effectLst/>
            </p:spPr>
            <p:txBody>
              <a:bodyPr wrap="none" anchor="ctr">
                <a:prstTxWarp prst="textNoShape">
                  <a:avLst/>
                </a:prstTxWarp>
              </a:bodyPr>
              <a:lstStyle/>
              <a:p>
                <a:endParaRPr lang="en-US"/>
              </a:p>
            </p:txBody>
          </p:sp>
          <p:sp>
            <p:nvSpPr>
              <p:cNvPr id="7" name="Oval 6"/>
              <p:cNvSpPr>
                <a:spLocks noChangeArrowheads="1"/>
              </p:cNvSpPr>
              <p:nvPr/>
            </p:nvSpPr>
            <p:spPr bwMode="auto">
              <a:xfrm>
                <a:off x="4933950" y="5246687"/>
                <a:ext cx="166688" cy="166688"/>
              </a:xfrm>
              <a:prstGeom prst="ellipse">
                <a:avLst/>
              </a:prstGeom>
              <a:noFill/>
              <a:ln w="28575">
                <a:solidFill>
                  <a:schemeClr val="tx1"/>
                </a:solidFill>
                <a:round/>
                <a:headEnd/>
                <a:tailEnd/>
              </a:ln>
              <a:effectLst/>
            </p:spPr>
            <p:txBody>
              <a:bodyPr wrap="none" anchor="ctr">
                <a:prstTxWarp prst="textNoShape">
                  <a:avLst/>
                </a:prstTxWarp>
              </a:bodyPr>
              <a:lstStyle/>
              <a:p>
                <a:endParaRPr lang="en-US"/>
              </a:p>
            </p:txBody>
          </p:sp>
          <p:sp>
            <p:nvSpPr>
              <p:cNvPr id="8" name="Oval 7"/>
              <p:cNvSpPr>
                <a:spLocks noChangeArrowheads="1"/>
              </p:cNvSpPr>
              <p:nvPr/>
            </p:nvSpPr>
            <p:spPr bwMode="auto">
              <a:xfrm>
                <a:off x="5229225" y="5246687"/>
                <a:ext cx="166688" cy="166688"/>
              </a:xfrm>
              <a:prstGeom prst="ellipse">
                <a:avLst/>
              </a:prstGeom>
              <a:noFill/>
              <a:ln w="28575">
                <a:solidFill>
                  <a:schemeClr val="tx1"/>
                </a:solidFill>
                <a:round/>
                <a:headEnd/>
                <a:tailEnd/>
              </a:ln>
              <a:effectLst/>
            </p:spPr>
            <p:txBody>
              <a:bodyPr wrap="none" anchor="ctr">
                <a:prstTxWarp prst="textNoShape">
                  <a:avLst/>
                </a:prstTxWarp>
              </a:bodyPr>
              <a:lstStyle/>
              <a:p>
                <a:endParaRPr lang="en-US"/>
              </a:p>
            </p:txBody>
          </p:sp>
          <p:sp>
            <p:nvSpPr>
              <p:cNvPr id="10" name="AutoShape 9"/>
              <p:cNvSpPr>
                <a:spLocks noChangeArrowheads="1"/>
              </p:cNvSpPr>
              <p:nvPr/>
            </p:nvSpPr>
            <p:spPr bwMode="auto">
              <a:xfrm>
                <a:off x="5638800" y="5132387"/>
                <a:ext cx="989013" cy="346075"/>
              </a:xfrm>
              <a:prstGeom prst="roundRect">
                <a:avLst>
                  <a:gd name="adj" fmla="val 16667"/>
                </a:avLst>
              </a:prstGeom>
              <a:solidFill>
                <a:srgbClr val="F79FED"/>
              </a:solidFill>
              <a:ln w="9525">
                <a:solidFill>
                  <a:schemeClr val="tx1"/>
                </a:solidFill>
                <a:round/>
                <a:headEnd/>
                <a:tailEnd/>
              </a:ln>
              <a:effectLst/>
            </p:spPr>
            <p:txBody>
              <a:bodyPr wrap="none" anchor="ctr">
                <a:prstTxWarp prst="textNoShape">
                  <a:avLst/>
                </a:prstTxWarp>
              </a:bodyPr>
              <a:lstStyle/>
              <a:p>
                <a:endParaRPr lang="en-US"/>
              </a:p>
            </p:txBody>
          </p:sp>
          <p:sp>
            <p:nvSpPr>
              <p:cNvPr id="11" name="Oval 10"/>
              <p:cNvSpPr>
                <a:spLocks noChangeArrowheads="1"/>
              </p:cNvSpPr>
              <p:nvPr/>
            </p:nvSpPr>
            <p:spPr bwMode="auto">
              <a:xfrm>
                <a:off x="5772150" y="5238750"/>
                <a:ext cx="166688" cy="166687"/>
              </a:xfrm>
              <a:prstGeom prst="ellipse">
                <a:avLst/>
              </a:prstGeom>
              <a:noFill/>
              <a:ln w="28575">
                <a:solidFill>
                  <a:schemeClr val="tx1"/>
                </a:solidFill>
                <a:round/>
                <a:headEnd/>
                <a:tailEnd/>
              </a:ln>
              <a:effectLst/>
            </p:spPr>
            <p:txBody>
              <a:bodyPr wrap="none" anchor="ctr">
                <a:prstTxWarp prst="textNoShape">
                  <a:avLst/>
                </a:prstTxWarp>
              </a:bodyPr>
              <a:lstStyle/>
              <a:p>
                <a:endParaRPr lang="en-US"/>
              </a:p>
            </p:txBody>
          </p:sp>
          <p:sp>
            <p:nvSpPr>
              <p:cNvPr id="12" name="Oval 11"/>
              <p:cNvSpPr>
                <a:spLocks noChangeArrowheads="1"/>
              </p:cNvSpPr>
              <p:nvPr/>
            </p:nvSpPr>
            <p:spPr bwMode="auto">
              <a:xfrm>
                <a:off x="6064250" y="5238750"/>
                <a:ext cx="166688" cy="166687"/>
              </a:xfrm>
              <a:prstGeom prst="ellipse">
                <a:avLst/>
              </a:prstGeom>
              <a:noFill/>
              <a:ln w="28575">
                <a:solidFill>
                  <a:schemeClr val="tx1"/>
                </a:solidFill>
                <a:round/>
                <a:headEnd/>
                <a:tailEnd/>
              </a:ln>
              <a:effectLst/>
            </p:spPr>
            <p:txBody>
              <a:bodyPr wrap="none" anchor="ctr">
                <a:prstTxWarp prst="textNoShape">
                  <a:avLst/>
                </a:prstTxWarp>
              </a:bodyPr>
              <a:lstStyle/>
              <a:p>
                <a:endParaRPr lang="en-US"/>
              </a:p>
            </p:txBody>
          </p:sp>
          <p:sp>
            <p:nvSpPr>
              <p:cNvPr id="15" name="AutoShape 16"/>
              <p:cNvSpPr>
                <a:spLocks noChangeArrowheads="1"/>
              </p:cNvSpPr>
              <p:nvPr/>
            </p:nvSpPr>
            <p:spPr bwMode="auto">
              <a:xfrm>
                <a:off x="3048000" y="5145881"/>
                <a:ext cx="1052512" cy="373063"/>
              </a:xfrm>
              <a:prstGeom prst="roundRect">
                <a:avLst>
                  <a:gd name="adj" fmla="val 16667"/>
                </a:avLst>
              </a:prstGeom>
              <a:solidFill>
                <a:schemeClr val="accent1"/>
              </a:solidFill>
              <a:ln w="9525">
                <a:solidFill>
                  <a:schemeClr val="tx1"/>
                </a:solidFill>
                <a:round/>
                <a:headEnd/>
                <a:tailEnd/>
              </a:ln>
              <a:effectLst/>
            </p:spPr>
            <p:txBody>
              <a:bodyPr wrap="none" anchor="ctr">
                <a:prstTxWarp prst="textNoShape">
                  <a:avLst/>
                </a:prstTxWarp>
              </a:bodyPr>
              <a:lstStyle/>
              <a:p>
                <a:pPr algn="ctr"/>
                <a:endParaRPr lang="en-US"/>
              </a:p>
            </p:txBody>
          </p:sp>
          <p:sp>
            <p:nvSpPr>
              <p:cNvPr id="16" name="Oval 17"/>
              <p:cNvSpPr>
                <a:spLocks noChangeArrowheads="1"/>
              </p:cNvSpPr>
              <p:nvPr/>
            </p:nvSpPr>
            <p:spPr bwMode="auto">
              <a:xfrm>
                <a:off x="3190875" y="5241131"/>
                <a:ext cx="166687" cy="166688"/>
              </a:xfrm>
              <a:prstGeom prst="ellipse">
                <a:avLst/>
              </a:prstGeom>
              <a:noFill/>
              <a:ln w="28575">
                <a:solidFill>
                  <a:schemeClr val="tx1"/>
                </a:solidFill>
                <a:round/>
                <a:headEnd/>
                <a:tailEnd/>
              </a:ln>
              <a:effectLst/>
            </p:spPr>
            <p:txBody>
              <a:bodyPr wrap="none" anchor="ctr">
                <a:prstTxWarp prst="textNoShape">
                  <a:avLst/>
                </a:prstTxWarp>
              </a:bodyPr>
              <a:lstStyle/>
              <a:p>
                <a:endParaRPr lang="en-US"/>
              </a:p>
            </p:txBody>
          </p:sp>
          <p:sp>
            <p:nvSpPr>
              <p:cNvPr id="17" name="AutoShape 18"/>
              <p:cNvSpPr>
                <a:spLocks noChangeArrowheads="1"/>
              </p:cNvSpPr>
              <p:nvPr/>
            </p:nvSpPr>
            <p:spPr bwMode="auto">
              <a:xfrm>
                <a:off x="4173538" y="5105400"/>
                <a:ext cx="565150" cy="1350963"/>
              </a:xfrm>
              <a:prstGeom prst="roundRect">
                <a:avLst>
                  <a:gd name="adj" fmla="val 16667"/>
                </a:avLst>
              </a:prstGeom>
              <a:solidFill>
                <a:srgbClr val="FFF587"/>
              </a:solidFill>
              <a:ln w="9525">
                <a:solidFill>
                  <a:schemeClr val="tx1"/>
                </a:solidFill>
                <a:round/>
                <a:headEnd/>
                <a:tailEnd/>
              </a:ln>
              <a:effectLst/>
            </p:spPr>
            <p:txBody>
              <a:bodyPr vert="eaVert" wrap="none" anchor="ctr">
                <a:prstTxWarp prst="textNoShape">
                  <a:avLst/>
                </a:prstTxWarp>
              </a:bodyPr>
              <a:lstStyle/>
              <a:p>
                <a:pPr algn="ctr"/>
                <a:endParaRPr lang="en-US"/>
              </a:p>
            </p:txBody>
          </p:sp>
          <p:sp>
            <p:nvSpPr>
              <p:cNvPr id="19" name="Oval 20"/>
              <p:cNvSpPr>
                <a:spLocks noChangeArrowheads="1"/>
              </p:cNvSpPr>
              <p:nvPr/>
            </p:nvSpPr>
            <p:spPr bwMode="auto">
              <a:xfrm>
                <a:off x="4373563" y="5718175"/>
                <a:ext cx="166688" cy="166688"/>
              </a:xfrm>
              <a:prstGeom prst="ellipse">
                <a:avLst/>
              </a:prstGeom>
              <a:noFill/>
              <a:ln w="28575">
                <a:solidFill>
                  <a:schemeClr val="tx1"/>
                </a:solidFill>
                <a:round/>
                <a:headEnd/>
                <a:tailEnd/>
              </a:ln>
              <a:effectLst/>
            </p:spPr>
            <p:txBody>
              <a:bodyPr wrap="none" anchor="ctr">
                <a:prstTxWarp prst="textNoShape">
                  <a:avLst/>
                </a:prstTxWarp>
              </a:bodyPr>
              <a:lstStyle/>
              <a:p>
                <a:endParaRPr lang="en-US"/>
              </a:p>
            </p:txBody>
          </p:sp>
          <p:sp>
            <p:nvSpPr>
              <p:cNvPr id="20" name="Oval 21"/>
              <p:cNvSpPr>
                <a:spLocks noChangeArrowheads="1"/>
              </p:cNvSpPr>
              <p:nvPr/>
            </p:nvSpPr>
            <p:spPr bwMode="auto">
              <a:xfrm>
                <a:off x="4373563" y="6148388"/>
                <a:ext cx="166688" cy="166687"/>
              </a:xfrm>
              <a:prstGeom prst="ellipse">
                <a:avLst/>
              </a:prstGeom>
              <a:noFill/>
              <a:ln w="28575">
                <a:solidFill>
                  <a:schemeClr val="tx1"/>
                </a:solidFill>
                <a:round/>
                <a:headEnd/>
                <a:tailEnd/>
              </a:ln>
              <a:effectLst/>
            </p:spPr>
            <p:txBody>
              <a:bodyPr wrap="none" anchor="ctr">
                <a:prstTxWarp prst="textNoShape">
                  <a:avLst/>
                </a:prstTxWarp>
              </a:bodyPr>
              <a:lstStyle/>
              <a:p>
                <a:endParaRPr lang="en-US"/>
              </a:p>
            </p:txBody>
          </p:sp>
          <p:sp>
            <p:nvSpPr>
              <p:cNvPr id="21" name="Oval 22"/>
              <p:cNvSpPr>
                <a:spLocks noChangeArrowheads="1"/>
              </p:cNvSpPr>
              <p:nvPr/>
            </p:nvSpPr>
            <p:spPr bwMode="auto">
              <a:xfrm>
                <a:off x="4373563" y="5287963"/>
                <a:ext cx="166688" cy="166687"/>
              </a:xfrm>
              <a:prstGeom prst="ellipse">
                <a:avLst/>
              </a:prstGeom>
              <a:noFill/>
              <a:ln w="28575">
                <a:solidFill>
                  <a:schemeClr val="tx1"/>
                </a:solidFill>
                <a:round/>
                <a:headEnd/>
                <a:tailEnd/>
              </a:ln>
              <a:effectLst/>
            </p:spPr>
            <p:txBody>
              <a:bodyPr wrap="none" anchor="ctr">
                <a:prstTxWarp prst="textNoShape">
                  <a:avLst/>
                </a:prstTxWarp>
              </a:bodyPr>
              <a:lstStyle/>
              <a:p>
                <a:endParaRPr lang="en-US"/>
              </a:p>
            </p:txBody>
          </p:sp>
          <p:sp>
            <p:nvSpPr>
              <p:cNvPr id="27" name="Oval 40"/>
              <p:cNvSpPr>
                <a:spLocks noChangeArrowheads="1"/>
              </p:cNvSpPr>
              <p:nvPr/>
            </p:nvSpPr>
            <p:spPr bwMode="auto">
              <a:xfrm>
                <a:off x="3698875" y="5241131"/>
                <a:ext cx="166687" cy="166688"/>
              </a:xfrm>
              <a:prstGeom prst="ellipse">
                <a:avLst/>
              </a:prstGeom>
              <a:noFill/>
              <a:ln w="28575">
                <a:solidFill>
                  <a:schemeClr val="tx1"/>
                </a:solidFill>
                <a:round/>
                <a:headEnd/>
                <a:tailEnd/>
              </a:ln>
              <a:effectLst/>
            </p:spPr>
            <p:txBody>
              <a:bodyPr wrap="none" anchor="ctr">
                <a:prstTxWarp prst="textNoShape">
                  <a:avLst/>
                </a:prstTxWarp>
              </a:bodyPr>
              <a:lstStyle/>
              <a:p>
                <a:endParaRPr lang="en-US"/>
              </a:p>
            </p:txBody>
          </p:sp>
          <p:sp>
            <p:nvSpPr>
              <p:cNvPr id="29" name="Oval 42"/>
              <p:cNvSpPr>
                <a:spLocks noChangeArrowheads="1"/>
              </p:cNvSpPr>
              <p:nvPr/>
            </p:nvSpPr>
            <p:spPr bwMode="auto">
              <a:xfrm>
                <a:off x="6357938" y="5238750"/>
                <a:ext cx="166687" cy="166687"/>
              </a:xfrm>
              <a:prstGeom prst="ellipse">
                <a:avLst/>
              </a:prstGeom>
              <a:noFill/>
              <a:ln w="28575">
                <a:solidFill>
                  <a:schemeClr val="tx1"/>
                </a:solidFill>
                <a:round/>
                <a:headEnd/>
                <a:tailEnd/>
              </a:ln>
              <a:effectLst/>
            </p:spPr>
            <p:txBody>
              <a:bodyPr wrap="none" anchor="ctr">
                <a:prstTxWarp prst="textNoShape">
                  <a:avLst/>
                </a:prstTxWarp>
              </a:bodyPr>
              <a:lstStyle/>
              <a:p>
                <a:endParaRPr lang="en-US"/>
              </a:p>
            </p:txBody>
          </p:sp>
          <p:sp>
            <p:nvSpPr>
              <p:cNvPr id="31" name="TextBox 30"/>
              <p:cNvSpPr txBox="1"/>
              <p:nvPr/>
            </p:nvSpPr>
            <p:spPr>
              <a:xfrm>
                <a:off x="3200400" y="6183868"/>
                <a:ext cx="800294" cy="369332"/>
              </a:xfrm>
              <a:prstGeom prst="rect">
                <a:avLst/>
              </a:prstGeom>
              <a:noFill/>
            </p:spPr>
            <p:txBody>
              <a:bodyPr wrap="none" rtlCol="0">
                <a:spAutoFit/>
              </a:bodyPr>
              <a:lstStyle/>
              <a:p>
                <a:r>
                  <a:rPr lang="en-US" dirty="0" err="1" smtClean="0"/>
                  <a:t>FcεRI</a:t>
                </a:r>
                <a:endParaRPr lang="en-US" dirty="0"/>
              </a:p>
            </p:txBody>
          </p:sp>
          <p:sp>
            <p:nvSpPr>
              <p:cNvPr id="32" name="TextBox 31"/>
              <p:cNvSpPr txBox="1"/>
              <p:nvPr/>
            </p:nvSpPr>
            <p:spPr>
              <a:xfrm>
                <a:off x="2895600" y="5478463"/>
                <a:ext cx="1027284" cy="492443"/>
              </a:xfrm>
              <a:prstGeom prst="rect">
                <a:avLst/>
              </a:prstGeom>
              <a:noFill/>
            </p:spPr>
            <p:txBody>
              <a:bodyPr wrap="none" rtlCol="0">
                <a:spAutoFit/>
              </a:bodyPr>
              <a:lstStyle/>
              <a:p>
                <a:r>
                  <a:rPr lang="en-US" dirty="0" smtClean="0"/>
                  <a:t>(IgE)</a:t>
                </a:r>
                <a:r>
                  <a:rPr lang="en-US" baseline="-25000" dirty="0" smtClean="0"/>
                  <a:t>2</a:t>
                </a:r>
                <a:endParaRPr lang="en-US" dirty="0"/>
              </a:p>
            </p:txBody>
          </p:sp>
          <p:sp>
            <p:nvSpPr>
              <p:cNvPr id="33" name="Rectangle 32"/>
              <p:cNvSpPr/>
              <p:nvPr/>
            </p:nvSpPr>
            <p:spPr>
              <a:xfrm>
                <a:off x="4800600" y="5486400"/>
                <a:ext cx="548272" cy="369332"/>
              </a:xfrm>
              <a:prstGeom prst="rect">
                <a:avLst/>
              </a:prstGeom>
            </p:spPr>
            <p:txBody>
              <a:bodyPr wrap="none">
                <a:spAutoFit/>
              </a:bodyPr>
              <a:lstStyle/>
              <a:p>
                <a:r>
                  <a:rPr lang="en-US" dirty="0" smtClean="0"/>
                  <a:t>Lyn</a:t>
                </a:r>
                <a:endParaRPr lang="en-US" dirty="0"/>
              </a:p>
            </p:txBody>
          </p:sp>
          <p:sp>
            <p:nvSpPr>
              <p:cNvPr id="34" name="Rectangle 33"/>
              <p:cNvSpPr/>
              <p:nvPr/>
            </p:nvSpPr>
            <p:spPr>
              <a:xfrm>
                <a:off x="5638800" y="5498068"/>
                <a:ext cx="569462" cy="369332"/>
              </a:xfrm>
              <a:prstGeom prst="rect">
                <a:avLst/>
              </a:prstGeom>
            </p:spPr>
            <p:txBody>
              <a:bodyPr wrap="none">
                <a:spAutoFit/>
              </a:bodyPr>
              <a:lstStyle/>
              <a:p>
                <a:r>
                  <a:rPr lang="en-US" dirty="0" smtClean="0"/>
                  <a:t>Syk</a:t>
                </a:r>
                <a:endParaRPr lang="en-US" dirty="0"/>
              </a:p>
            </p:txBody>
          </p:sp>
        </p:grpSp>
        <p:sp>
          <p:nvSpPr>
            <p:cNvPr id="45" name="Line Callout 1 (Accent Bar) 44"/>
            <p:cNvSpPr/>
            <p:nvPr/>
          </p:nvSpPr>
          <p:spPr>
            <a:xfrm flipH="1">
              <a:off x="1183195" y="1849040"/>
              <a:ext cx="3160205" cy="1198960"/>
            </a:xfrm>
            <a:prstGeom prst="accentCallout1">
              <a:avLst>
                <a:gd name="adj1" fmla="val 18750"/>
                <a:gd name="adj2" fmla="val -8333"/>
                <a:gd name="adj3" fmla="val 33813"/>
                <a:gd name="adj4" fmla="val -21150"/>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5" name="Rounded Rectangle 34"/>
          <p:cNvSpPr>
            <a:spLocks noChangeAspect="1"/>
          </p:cNvSpPr>
          <p:nvPr/>
        </p:nvSpPr>
        <p:spPr>
          <a:xfrm>
            <a:off x="5029200" y="3657600"/>
            <a:ext cx="2590800" cy="1371600"/>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2800" dirty="0" smtClean="0"/>
              <a:t>354 Species</a:t>
            </a:r>
          </a:p>
          <a:p>
            <a:pPr algn="ctr"/>
            <a:r>
              <a:rPr lang="en-US" sz="2800" dirty="0" smtClean="0"/>
              <a:t>3680 Reactions</a:t>
            </a:r>
            <a:endParaRPr lang="en-US" sz="2400" dirty="0"/>
          </a:p>
        </p:txBody>
      </p:sp>
    </p:spTree>
    <p:extLst>
      <p:ext uri="{BB962C8B-B14F-4D97-AF65-F5344CB8AC3E}">
        <p14:creationId xmlns:p14="http://schemas.microsoft.com/office/powerpoint/2010/main" val="3477019414"/>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250" name="Rectangle 2"/>
          <p:cNvSpPr>
            <a:spLocks noGrp="1" noChangeArrowheads="1"/>
          </p:cNvSpPr>
          <p:nvPr>
            <p:ph type="title"/>
          </p:nvPr>
        </p:nvSpPr>
        <p:spPr/>
        <p:txBody>
          <a:bodyPr>
            <a:normAutofit/>
          </a:bodyPr>
          <a:lstStyle/>
          <a:p>
            <a:r>
              <a:rPr lang="en-US" dirty="0" smtClean="0"/>
              <a:t>Combinatorial complexity</a:t>
            </a:r>
            <a:endParaRPr lang="en-US" dirty="0"/>
          </a:p>
        </p:txBody>
      </p:sp>
      <p:pic>
        <p:nvPicPr>
          <p:cNvPr id="7" name="Picture 6"/>
          <p:cNvPicPr>
            <a:picLocks noChangeAspect="1" noChangeArrowheads="1"/>
          </p:cNvPicPr>
          <p:nvPr/>
        </p:nvPicPr>
        <p:blipFill>
          <a:blip r:embed="rId3"/>
          <a:srcRect/>
          <a:stretch>
            <a:fillRect/>
          </a:stretch>
        </p:blipFill>
        <p:spPr bwMode="auto">
          <a:xfrm>
            <a:off x="2210661" y="3211898"/>
            <a:ext cx="4750588" cy="3646102"/>
          </a:xfrm>
          <a:prstGeom prst="rect">
            <a:avLst/>
          </a:prstGeom>
          <a:noFill/>
        </p:spPr>
      </p:pic>
      <p:pic>
        <p:nvPicPr>
          <p:cNvPr id="309252" name="Picture 4"/>
          <p:cNvPicPr>
            <a:picLocks noChangeAspect="1" noChangeArrowheads="1"/>
          </p:cNvPicPr>
          <p:nvPr/>
        </p:nvPicPr>
        <p:blipFill>
          <a:blip r:embed="rId4"/>
          <a:srcRect/>
          <a:stretch>
            <a:fillRect/>
          </a:stretch>
        </p:blipFill>
        <p:spPr bwMode="auto">
          <a:xfrm>
            <a:off x="441325" y="1295400"/>
            <a:ext cx="8474075" cy="1935163"/>
          </a:xfrm>
          <a:prstGeom prst="rect">
            <a:avLst/>
          </a:prstGeom>
          <a:noFill/>
          <a:ln w="9525">
            <a:noFill/>
            <a:miter lim="800000"/>
            <a:headEnd/>
            <a:tailEnd/>
          </a:ln>
          <a:effectLst/>
        </p:spPr>
      </p:pic>
    </p:spTree>
    <p:extLst>
      <p:ext uri="{BB962C8B-B14F-4D97-AF65-F5344CB8AC3E}">
        <p14:creationId xmlns:p14="http://schemas.microsoft.com/office/powerpoint/2010/main" val="2366655008"/>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250" name="Rectangle 2"/>
          <p:cNvSpPr>
            <a:spLocks noGrp="1" noChangeArrowheads="1"/>
          </p:cNvSpPr>
          <p:nvPr>
            <p:ph type="title"/>
          </p:nvPr>
        </p:nvSpPr>
        <p:spPr/>
        <p:txBody>
          <a:bodyPr>
            <a:normAutofit fontScale="90000"/>
          </a:bodyPr>
          <a:lstStyle/>
          <a:p>
            <a:r>
              <a:rPr lang="en-US" dirty="0" smtClean="0"/>
              <a:t>Addressing combinatorial complexity</a:t>
            </a:r>
            <a:endParaRPr lang="en-US" dirty="0"/>
          </a:p>
        </p:txBody>
      </p:sp>
      <p:pic>
        <p:nvPicPr>
          <p:cNvPr id="309252" name="Picture 4"/>
          <p:cNvPicPr>
            <a:picLocks noChangeAspect="1" noChangeArrowheads="1"/>
          </p:cNvPicPr>
          <p:nvPr/>
        </p:nvPicPr>
        <p:blipFill>
          <a:blip r:embed="rId3"/>
          <a:srcRect/>
          <a:stretch>
            <a:fillRect/>
          </a:stretch>
        </p:blipFill>
        <p:spPr bwMode="auto">
          <a:xfrm>
            <a:off x="441325" y="1295400"/>
            <a:ext cx="8474075" cy="1935163"/>
          </a:xfrm>
          <a:prstGeom prst="rect">
            <a:avLst/>
          </a:prstGeom>
          <a:noFill/>
          <a:ln w="9525">
            <a:noFill/>
            <a:miter lim="800000"/>
            <a:headEnd/>
            <a:tailEnd/>
          </a:ln>
          <a:effectLst/>
        </p:spPr>
      </p:pic>
      <p:sp>
        <p:nvSpPr>
          <p:cNvPr id="11" name="TextBox 10"/>
          <p:cNvSpPr txBox="1"/>
          <p:nvPr/>
        </p:nvSpPr>
        <p:spPr>
          <a:xfrm>
            <a:off x="304800" y="4930398"/>
            <a:ext cx="8686800" cy="1323439"/>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buFont typeface="Arial"/>
              <a:buChar char="•"/>
            </a:pPr>
            <a:r>
              <a:rPr lang="en-US" sz="2000" dirty="0" smtClean="0"/>
              <a:t> </a:t>
            </a:r>
            <a:r>
              <a:rPr lang="en-US" sz="2000" b="1" dirty="0" smtClean="0"/>
              <a:t>Standard approach </a:t>
            </a:r>
            <a:r>
              <a:rPr lang="en-US" sz="2000" dirty="0" smtClean="0"/>
              <a:t>– writing equations by hand – won’t work!</a:t>
            </a:r>
          </a:p>
          <a:p>
            <a:pPr>
              <a:buFont typeface="Arial"/>
              <a:buChar char="•"/>
            </a:pPr>
            <a:r>
              <a:rPr lang="en-US" sz="2000" dirty="0" smtClean="0"/>
              <a:t> </a:t>
            </a:r>
            <a:r>
              <a:rPr lang="en-US" sz="2000" b="1" dirty="0" smtClean="0"/>
              <a:t>New approach</a:t>
            </a:r>
          </a:p>
          <a:p>
            <a:pPr lvl="1">
              <a:buFont typeface="Wingdings" charset="2"/>
              <a:buChar char="§"/>
            </a:pPr>
            <a:r>
              <a:rPr lang="en-US" sz="2000" dirty="0" smtClean="0"/>
              <a:t> Write model by describing interactions.</a:t>
            </a:r>
          </a:p>
          <a:p>
            <a:pPr lvl="1">
              <a:buFont typeface="Wingdings" charset="2"/>
              <a:buChar char="§"/>
            </a:pPr>
            <a:r>
              <a:rPr lang="en-US" sz="2000" dirty="0" smtClean="0"/>
              <a:t> Automatically generate the equations.</a:t>
            </a:r>
          </a:p>
        </p:txBody>
      </p:sp>
      <p:sp>
        <p:nvSpPr>
          <p:cNvPr id="7" name="Text Box 7"/>
          <p:cNvSpPr txBox="1">
            <a:spLocks noChangeArrowheads="1"/>
          </p:cNvSpPr>
          <p:nvPr/>
        </p:nvSpPr>
        <p:spPr bwMode="auto">
          <a:xfrm>
            <a:off x="3185196" y="4027451"/>
            <a:ext cx="2837517" cy="369332"/>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square">
            <a:prstTxWarp prst="textNoShape">
              <a:avLst/>
            </a:prstTxWarp>
            <a:spAutoFit/>
          </a:bodyPr>
          <a:lstStyle/>
          <a:p>
            <a:pPr eaLnBrk="1" hangingPunct="1">
              <a:spcBef>
                <a:spcPct val="50000"/>
              </a:spcBef>
            </a:pPr>
            <a:r>
              <a:rPr lang="en-US" dirty="0"/>
              <a:t>354 species / 3680 reactions</a:t>
            </a:r>
          </a:p>
        </p:txBody>
      </p:sp>
      <p:sp>
        <p:nvSpPr>
          <p:cNvPr id="2" name="Down Arrow 1"/>
          <p:cNvSpPr/>
          <p:nvPr/>
        </p:nvSpPr>
        <p:spPr>
          <a:xfrm>
            <a:off x="4362545" y="3503158"/>
            <a:ext cx="484632" cy="367778"/>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7479021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34530" name="Object 2"/>
          <p:cNvGraphicFramePr>
            <a:graphicFrameLocks noChangeAspect="1"/>
          </p:cNvGraphicFramePr>
          <p:nvPr/>
        </p:nvGraphicFramePr>
        <p:xfrm>
          <a:off x="5562600" y="1600200"/>
          <a:ext cx="3429000" cy="3137002"/>
        </p:xfrm>
        <a:graphic>
          <a:graphicData uri="http://schemas.openxmlformats.org/presentationml/2006/ole">
            <mc:AlternateContent xmlns:mc="http://schemas.openxmlformats.org/markup-compatibility/2006">
              <mc:Choice xmlns:v="urn:schemas-microsoft-com:vml" Requires="v">
                <p:oleObj spid="_x0000_s8259" name="Document" r:id="rId3" imgW="2286000" imgH="2090928" progId="Word.Document.8">
                  <p:embed/>
                </p:oleObj>
              </mc:Choice>
              <mc:Fallback>
                <p:oleObj name="Document" r:id="rId3" imgW="2286000" imgH="2090928" progId="Word.Document.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62600" y="1600200"/>
                        <a:ext cx="3429000" cy="313700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p:txBody>
          <a:bodyPr>
            <a:normAutofit/>
          </a:bodyPr>
          <a:lstStyle/>
          <a:p>
            <a:r>
              <a:rPr lang="en-US" dirty="0" smtClean="0"/>
              <a:t>Limits of Network Generation</a:t>
            </a:r>
            <a:endParaRPr lang="en-US" dirty="0"/>
          </a:p>
        </p:txBody>
      </p:sp>
      <p:sp>
        <p:nvSpPr>
          <p:cNvPr id="3" name="Content Placeholder 2"/>
          <p:cNvSpPr>
            <a:spLocks noGrp="1"/>
          </p:cNvSpPr>
          <p:nvPr>
            <p:ph idx="1"/>
          </p:nvPr>
        </p:nvSpPr>
        <p:spPr>
          <a:xfrm>
            <a:off x="457200" y="1600200"/>
            <a:ext cx="5334000" cy="4525963"/>
          </a:xfrm>
        </p:spPr>
        <p:txBody>
          <a:bodyPr>
            <a:normAutofit fontScale="92500" lnSpcReduction="20000"/>
          </a:bodyPr>
          <a:lstStyle/>
          <a:p>
            <a:r>
              <a:rPr lang="en-US" dirty="0" smtClean="0"/>
              <a:t>Combinatorial complexity leads to exponential growth of reaction network size</a:t>
            </a:r>
          </a:p>
          <a:p>
            <a:pPr lvl="1"/>
            <a:r>
              <a:rPr lang="en-US" dirty="0" smtClean="0"/>
              <a:t>Models with 10</a:t>
            </a:r>
            <a:r>
              <a:rPr lang="en-US" baseline="30000" dirty="0" smtClean="0"/>
              <a:t>4</a:t>
            </a:r>
            <a:r>
              <a:rPr lang="en-US" dirty="0" smtClean="0"/>
              <a:t>-10</a:t>
            </a:r>
            <a:r>
              <a:rPr lang="en-US" baseline="30000" dirty="0" smtClean="0"/>
              <a:t>5</a:t>
            </a:r>
            <a:r>
              <a:rPr lang="en-US" dirty="0" smtClean="0"/>
              <a:t> reactions can easily arise.</a:t>
            </a:r>
          </a:p>
          <a:p>
            <a:r>
              <a:rPr lang="en-US" dirty="0" smtClean="0"/>
              <a:t>For such large models, ODE simulation may become inefficient.</a:t>
            </a:r>
          </a:p>
          <a:p>
            <a:r>
              <a:rPr lang="en-US" dirty="0" smtClean="0"/>
              <a:t>Simulations may have impractical CPU and/or memory requirements.</a:t>
            </a:r>
          </a:p>
        </p:txBody>
      </p:sp>
      <p:sp>
        <p:nvSpPr>
          <p:cNvPr id="9" name="Freeform 8"/>
          <p:cNvSpPr/>
          <p:nvPr/>
        </p:nvSpPr>
        <p:spPr>
          <a:xfrm>
            <a:off x="5312833" y="1143000"/>
            <a:ext cx="3259667" cy="3960284"/>
          </a:xfrm>
          <a:custGeom>
            <a:avLst/>
            <a:gdLst>
              <a:gd name="connsiteX0" fmla="*/ 567267 w 3259667"/>
              <a:gd name="connsiteY0" fmla="*/ 827617 h 3960284"/>
              <a:gd name="connsiteX1" fmla="*/ 97367 w 3259667"/>
              <a:gd name="connsiteY1" fmla="*/ 2808817 h 3960284"/>
              <a:gd name="connsiteX2" fmla="*/ 1151467 w 3259667"/>
              <a:gd name="connsiteY2" fmla="*/ 3901017 h 3960284"/>
              <a:gd name="connsiteX3" fmla="*/ 2980267 w 3259667"/>
              <a:gd name="connsiteY3" fmla="*/ 3164417 h 3960284"/>
              <a:gd name="connsiteX4" fmla="*/ 2827867 w 3259667"/>
              <a:gd name="connsiteY4" fmla="*/ 941917 h 3960284"/>
              <a:gd name="connsiteX5" fmla="*/ 1634067 w 3259667"/>
              <a:gd name="connsiteY5" fmla="*/ 14817 h 3960284"/>
              <a:gd name="connsiteX6" fmla="*/ 567267 w 3259667"/>
              <a:gd name="connsiteY6" fmla="*/ 827617 h 3960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59667" h="3960284">
                <a:moveTo>
                  <a:pt x="567267" y="827617"/>
                </a:moveTo>
                <a:cubicBezTo>
                  <a:pt x="311150" y="1293284"/>
                  <a:pt x="0" y="2296584"/>
                  <a:pt x="97367" y="2808817"/>
                </a:cubicBezTo>
                <a:cubicBezTo>
                  <a:pt x="194734" y="3321050"/>
                  <a:pt x="670984" y="3841750"/>
                  <a:pt x="1151467" y="3901017"/>
                </a:cubicBezTo>
                <a:cubicBezTo>
                  <a:pt x="1631950" y="3960284"/>
                  <a:pt x="2700867" y="3657600"/>
                  <a:pt x="2980267" y="3164417"/>
                </a:cubicBezTo>
                <a:cubicBezTo>
                  <a:pt x="3259667" y="2671234"/>
                  <a:pt x="3052234" y="1466850"/>
                  <a:pt x="2827867" y="941917"/>
                </a:cubicBezTo>
                <a:cubicBezTo>
                  <a:pt x="2603500" y="416984"/>
                  <a:pt x="2010834" y="29634"/>
                  <a:pt x="1634067" y="14817"/>
                </a:cubicBezTo>
                <a:cubicBezTo>
                  <a:pt x="1257300" y="0"/>
                  <a:pt x="823384" y="361950"/>
                  <a:pt x="567267" y="827617"/>
                </a:cubicBezTo>
                <a:close/>
              </a:path>
            </a:pathLst>
          </a:custGeom>
          <a:noFill/>
          <a:ln w="2540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68170238"/>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ext Box 2"/>
          <p:cNvSpPr txBox="1">
            <a:spLocks noChangeArrowheads="1"/>
          </p:cNvSpPr>
          <p:nvPr/>
        </p:nvSpPr>
        <p:spPr bwMode="auto">
          <a:xfrm>
            <a:off x="0" y="0"/>
            <a:ext cx="9144000" cy="1200329"/>
          </a:xfrm>
          <a:prstGeom prst="rect">
            <a:avLst/>
          </a:prstGeom>
          <a:noFill/>
          <a:ln w="9525">
            <a:noFill/>
            <a:miter lim="800000"/>
            <a:headEnd/>
            <a:tailEnd/>
          </a:ln>
          <a:effectLst/>
        </p:spPr>
        <p:txBody>
          <a:bodyPr>
            <a:prstTxWarp prst="textNoShape">
              <a:avLst/>
            </a:prstTxWarp>
            <a:spAutoFit/>
          </a:bodyPr>
          <a:lstStyle/>
          <a:p>
            <a:pPr algn="ctr">
              <a:defRPr/>
            </a:pPr>
            <a:endParaRPr lang="en-US" sz="800" b="1" dirty="0" smtClean="0">
              <a:latin typeface="Myriad Pro" charset="0"/>
              <a:ea typeface="Kozuka Gothic Pro B" pitchFamily="34" charset="-128"/>
              <a:cs typeface="Kozuka Gothic Pro B" pitchFamily="34" charset="-128"/>
            </a:endParaRPr>
          </a:p>
          <a:p>
            <a:pPr algn="ctr">
              <a:defRPr/>
            </a:pPr>
            <a:r>
              <a:rPr lang="en-US" sz="3600" b="1" cap="small" dirty="0" err="1" smtClean="0">
                <a:latin typeface="Myriad Pro" charset="0"/>
                <a:ea typeface="Kozuka Gothic Pro B" pitchFamily="34" charset="-128"/>
                <a:cs typeface="Kozuka Gothic Pro B" pitchFamily="34" charset="-128"/>
              </a:rPr>
              <a:t>Nfsim</a:t>
            </a:r>
            <a:r>
              <a:rPr lang="en-US" sz="3600" b="1" cap="small" dirty="0" smtClean="0">
                <a:latin typeface="Myriad Pro" charset="0"/>
                <a:ea typeface="Kozuka Gothic Pro B" pitchFamily="34" charset="-128"/>
                <a:cs typeface="Kozuka Gothic Pro B" pitchFamily="34" charset="-128"/>
              </a:rPr>
              <a:t>*</a:t>
            </a:r>
          </a:p>
          <a:p>
            <a:pPr algn="ctr">
              <a:defRPr/>
            </a:pPr>
            <a:r>
              <a:rPr lang="en-US" sz="2800" dirty="0" smtClean="0">
                <a:latin typeface="Myriad Pro" charset="0"/>
                <a:ea typeface="Kozuka Gothic Pro B" pitchFamily="34" charset="-128"/>
                <a:cs typeface="Kozuka Gothic Pro B" pitchFamily="34" charset="-128"/>
              </a:rPr>
              <a:t>Network-Free Stochastic Simulator</a:t>
            </a:r>
          </a:p>
        </p:txBody>
      </p:sp>
      <p:sp>
        <p:nvSpPr>
          <p:cNvPr id="53252" name="Text Box 4"/>
          <p:cNvSpPr txBox="1">
            <a:spLocks noChangeArrowheads="1"/>
          </p:cNvSpPr>
          <p:nvPr/>
        </p:nvSpPr>
        <p:spPr bwMode="auto">
          <a:xfrm>
            <a:off x="76200" y="1676400"/>
            <a:ext cx="3886200" cy="5509199"/>
          </a:xfrm>
          <a:prstGeom prst="rect">
            <a:avLst/>
          </a:prstGeom>
          <a:noFill/>
          <a:ln w="9525">
            <a:noFill/>
            <a:miter lim="800000"/>
            <a:headEnd/>
            <a:tailEnd/>
          </a:ln>
        </p:spPr>
        <p:txBody>
          <a:bodyPr wrap="square">
            <a:prstTxWarp prst="textNoShape">
              <a:avLst/>
            </a:prstTxWarp>
            <a:spAutoFit/>
          </a:bodyPr>
          <a:lstStyle/>
          <a:p>
            <a:pPr marL="457200" indent="-457200">
              <a:buSzPct val="150000"/>
              <a:buFont typeface="Arial"/>
              <a:buChar char="•"/>
            </a:pPr>
            <a:r>
              <a:rPr lang="en-US" sz="2200" dirty="0" smtClean="0">
                <a:latin typeface="Myriad Pro" pitchFamily="-110" charset="0"/>
              </a:rPr>
              <a:t>Generalization of rule-based </a:t>
            </a:r>
            <a:r>
              <a:rPr lang="en-US" sz="2200" dirty="0" err="1" smtClean="0">
                <a:latin typeface="Myriad Pro" pitchFamily="-110" charset="0"/>
              </a:rPr>
              <a:t>kMC</a:t>
            </a:r>
            <a:r>
              <a:rPr lang="en-US" sz="2200" dirty="0" smtClean="0">
                <a:latin typeface="Myriad Pro" pitchFamily="-110" charset="0"/>
              </a:rPr>
              <a:t> method of Yang et al.</a:t>
            </a:r>
          </a:p>
          <a:p>
            <a:pPr marL="457200" indent="-457200">
              <a:buSzPct val="150000"/>
              <a:buFont typeface="Arial"/>
              <a:buChar char="•"/>
            </a:pPr>
            <a:r>
              <a:rPr lang="en-US" sz="2200" dirty="0" smtClean="0">
                <a:latin typeface="Myriad Pro" pitchFamily="-110" charset="0"/>
              </a:rPr>
              <a:t>Uses Gillespie (direct) algorithm to sample over </a:t>
            </a:r>
            <a:r>
              <a:rPr lang="en-US" sz="2200" i="1" dirty="0" smtClean="0">
                <a:latin typeface="Myriad Pro" pitchFamily="-110" charset="0"/>
              </a:rPr>
              <a:t>reaction rules</a:t>
            </a:r>
            <a:r>
              <a:rPr lang="en-US" sz="2200" dirty="0" smtClean="0">
                <a:latin typeface="Myriad Pro" pitchFamily="-110" charset="0"/>
              </a:rPr>
              <a:t>.</a:t>
            </a:r>
          </a:p>
          <a:p>
            <a:pPr marL="457200" indent="-457200">
              <a:buSzPct val="150000"/>
              <a:buFont typeface="Arial"/>
              <a:buChar char="•"/>
            </a:pPr>
            <a:r>
              <a:rPr lang="en-US" sz="2200" dirty="0" smtClean="0">
                <a:latin typeface="Myriad Pro" pitchFamily="-110" charset="0"/>
              </a:rPr>
              <a:t>Like BKL ‘</a:t>
            </a:r>
            <a:r>
              <a:rPr lang="en-US" sz="2200" i="1" dirty="0" err="1" smtClean="0">
                <a:latin typeface="Myriad Pro" pitchFamily="-110" charset="0"/>
              </a:rPr>
              <a:t>n</a:t>
            </a:r>
            <a:r>
              <a:rPr lang="en-US" sz="2200" dirty="0" smtClean="0">
                <a:latin typeface="Myriad Pro" pitchFamily="-110" charset="0"/>
              </a:rPr>
              <a:t>-fold method’: </a:t>
            </a:r>
          </a:p>
          <a:p>
            <a:pPr marL="914400" lvl="1" indent="-457200">
              <a:buSzPct val="100000"/>
              <a:buFont typeface="Wingdings" charset="2"/>
              <a:buChar char="§"/>
            </a:pPr>
            <a:r>
              <a:rPr lang="en-US" sz="2200" dirty="0" smtClean="0">
                <a:latin typeface="Myriad Pro" pitchFamily="-110" charset="0"/>
              </a:rPr>
              <a:t>sites are instantiated</a:t>
            </a:r>
          </a:p>
          <a:p>
            <a:pPr marL="914400" lvl="1" indent="-457200">
              <a:buSzPct val="100000"/>
              <a:buFont typeface="Wingdings" charset="2"/>
              <a:buChar char="§"/>
            </a:pPr>
            <a:r>
              <a:rPr lang="en-US" sz="2200" dirty="0" smtClean="0">
                <a:latin typeface="Myriad Pro" pitchFamily="-110" charset="0"/>
              </a:rPr>
              <a:t>rule-based</a:t>
            </a:r>
          </a:p>
          <a:p>
            <a:pPr marL="914400" lvl="1" indent="-457200">
              <a:buSzPct val="100000"/>
              <a:buFont typeface="Wingdings" charset="2"/>
              <a:buChar char="§"/>
            </a:pPr>
            <a:r>
              <a:rPr lang="en-US" sz="2200" dirty="0" smtClean="0">
                <a:latin typeface="Myriad Pro" pitchFamily="-110" charset="0"/>
              </a:rPr>
              <a:t>transformations may affect reactivity of  other sites in a complex.</a:t>
            </a:r>
          </a:p>
          <a:p>
            <a:pPr marL="914400" lvl="1" indent="-457200">
              <a:buSzPct val="100000"/>
            </a:pPr>
            <a:r>
              <a:rPr lang="en-US" sz="2200" dirty="0" smtClean="0">
                <a:latin typeface="Myriad Pro" pitchFamily="-110" charset="0"/>
              </a:rPr>
              <a:t> </a:t>
            </a:r>
          </a:p>
          <a:p>
            <a:pPr marL="457200" indent="-457200">
              <a:buSzPct val="150000"/>
              <a:buFont typeface="Arial"/>
              <a:buChar char="•"/>
            </a:pPr>
            <a:endParaRPr lang="en-US" sz="2200" dirty="0" smtClean="0">
              <a:latin typeface="Myriad Pro" pitchFamily="-110" charset="0"/>
            </a:endParaRPr>
          </a:p>
          <a:p>
            <a:pPr marL="457200" indent="-457200">
              <a:buSzPct val="150000"/>
              <a:buFont typeface="Arial"/>
              <a:buChar char="•"/>
            </a:pPr>
            <a:endParaRPr lang="en-US" sz="2200" dirty="0">
              <a:latin typeface="Myriad Pro" pitchFamily="-110" charset="0"/>
            </a:endParaRPr>
          </a:p>
        </p:txBody>
      </p:sp>
      <p:sp>
        <p:nvSpPr>
          <p:cNvPr id="6" name="Rectangle 5"/>
          <p:cNvSpPr/>
          <p:nvPr/>
        </p:nvSpPr>
        <p:spPr>
          <a:xfrm>
            <a:off x="4897095" y="6324600"/>
            <a:ext cx="3942105" cy="369332"/>
          </a:xfrm>
          <a:prstGeom prst="rect">
            <a:avLst/>
          </a:prstGeom>
        </p:spPr>
        <p:txBody>
          <a:bodyPr wrap="none">
            <a:spAutoFit/>
          </a:bodyPr>
          <a:lstStyle/>
          <a:p>
            <a:r>
              <a:rPr lang="en-US" dirty="0" smtClean="0">
                <a:hlinkClick r:id="rId3"/>
              </a:rPr>
              <a:t>http://</a:t>
            </a:r>
            <a:r>
              <a:rPr lang="en-US" dirty="0" err="1" smtClean="0">
                <a:hlinkClick r:id="rId3"/>
              </a:rPr>
              <a:t>emonet.biology.yale.edu/nfsim</a:t>
            </a:r>
            <a:r>
              <a:rPr lang="en-US" dirty="0" smtClean="0">
                <a:hlinkClick r:id="rId3"/>
              </a:rPr>
              <a:t>/</a:t>
            </a:r>
            <a:endParaRPr lang="en-US" dirty="0"/>
          </a:p>
        </p:txBody>
      </p:sp>
      <p:pic>
        <p:nvPicPr>
          <p:cNvPr id="8" name="Picture 7" descr="NFsim_algorithm.pdf"/>
          <p:cNvPicPr>
            <a:picLocks noChangeAspect="1"/>
          </p:cNvPicPr>
          <p:nvPr/>
        </p:nvPicPr>
        <p:blipFill>
          <a:blip r:embed="rId4"/>
          <a:stretch>
            <a:fillRect/>
          </a:stretch>
        </p:blipFill>
        <p:spPr>
          <a:xfrm>
            <a:off x="3811587" y="1186464"/>
            <a:ext cx="5029200" cy="5138136"/>
          </a:xfrm>
          <a:prstGeom prst="rect">
            <a:avLst/>
          </a:prstGeom>
        </p:spPr>
      </p:pic>
      <p:sp>
        <p:nvSpPr>
          <p:cNvPr id="10" name="Rectangle 9"/>
          <p:cNvSpPr/>
          <p:nvPr/>
        </p:nvSpPr>
        <p:spPr>
          <a:xfrm>
            <a:off x="3657600" y="1241769"/>
            <a:ext cx="687387" cy="630495"/>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74729" y="6326866"/>
            <a:ext cx="4556276" cy="338554"/>
          </a:xfrm>
          <a:prstGeom prst="rect">
            <a:avLst/>
          </a:prstGeom>
        </p:spPr>
        <p:txBody>
          <a:bodyPr wrap="square">
            <a:spAutoFit/>
          </a:bodyPr>
          <a:lstStyle/>
          <a:p>
            <a:pPr marL="400050" lvl="1">
              <a:spcBef>
                <a:spcPct val="20000"/>
              </a:spcBef>
            </a:pPr>
            <a:r>
              <a:rPr lang="en-US" sz="1600" dirty="0" err="1">
                <a:solidFill>
                  <a:prstClr val="black"/>
                </a:solidFill>
              </a:rPr>
              <a:t>Sneddon</a:t>
            </a:r>
            <a:r>
              <a:rPr lang="en-US" sz="1600" dirty="0">
                <a:solidFill>
                  <a:prstClr val="black"/>
                </a:solidFill>
              </a:rPr>
              <a:t> et al. (2011) </a:t>
            </a:r>
            <a:r>
              <a:rPr lang="en-US" sz="1600" i="1" dirty="0">
                <a:solidFill>
                  <a:prstClr val="black"/>
                </a:solidFill>
              </a:rPr>
              <a:t>Nat. Methods</a:t>
            </a:r>
            <a:r>
              <a:rPr lang="en-US" sz="1600" dirty="0">
                <a:solidFill>
                  <a:prstClr val="black"/>
                </a:solidFill>
              </a:rPr>
              <a:t>, </a:t>
            </a:r>
            <a:r>
              <a:rPr lang="en-US" sz="1600" b="1" dirty="0">
                <a:solidFill>
                  <a:prstClr val="black"/>
                </a:solidFill>
              </a:rPr>
              <a:t>8</a:t>
            </a:r>
            <a:r>
              <a:rPr lang="en-US" sz="1600" dirty="0">
                <a:solidFill>
                  <a:prstClr val="black"/>
                </a:solidFill>
              </a:rPr>
              <a:t>, 177 </a:t>
            </a:r>
          </a:p>
        </p:txBody>
      </p:sp>
    </p:spTree>
    <p:extLst>
      <p:ext uri="{BB962C8B-B14F-4D97-AF65-F5344CB8AC3E}">
        <p14:creationId xmlns:p14="http://schemas.microsoft.com/office/powerpoint/2010/main" val="613683888"/>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Introduction</a:t>
            </a:r>
            <a:endParaRPr lang="en-US" dirty="0"/>
          </a:p>
        </p:txBody>
      </p:sp>
      <p:sp>
        <p:nvSpPr>
          <p:cNvPr id="4" name="Text Placeholder 3"/>
          <p:cNvSpPr>
            <a:spLocks noGrp="1"/>
          </p:cNvSpPr>
          <p:nvPr>
            <p:ph type="body" idx="1"/>
          </p:nvPr>
        </p:nvSpPr>
        <p:spPr/>
        <p:txBody>
          <a:bodyPr/>
          <a:lstStyle/>
          <a:p>
            <a:endParaRPr lang="en-US"/>
          </a:p>
        </p:txBody>
      </p:sp>
    </p:spTree>
    <p:extLst>
      <p:ext uri="{BB962C8B-B14F-4D97-AF65-F5344CB8AC3E}">
        <p14:creationId xmlns:p14="http://schemas.microsoft.com/office/powerpoint/2010/main" val="349917651"/>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457200" y="4038600"/>
            <a:ext cx="915987" cy="369332"/>
          </a:xfrm>
          <a:prstGeom prst="rect">
            <a:avLst/>
          </a:prstGeom>
          <a:solidFill>
            <a:schemeClr val="bg1"/>
          </a:solidFill>
        </p:spPr>
        <p:txBody>
          <a:bodyPr wrap="square" rtlCol="0">
            <a:spAutoFit/>
          </a:bodyPr>
          <a:lstStyle/>
          <a:p>
            <a:r>
              <a:rPr lang="en-US" dirty="0" smtClean="0"/>
              <a:t>0.1 s</a:t>
            </a:r>
            <a:r>
              <a:rPr lang="en-US" baseline="30000" dirty="0" smtClean="0"/>
              <a:t>-1</a:t>
            </a:r>
            <a:endParaRPr lang="en-US" baseline="30000" dirty="0"/>
          </a:p>
        </p:txBody>
      </p:sp>
      <p:sp>
        <p:nvSpPr>
          <p:cNvPr id="9" name="TextBox 8"/>
          <p:cNvSpPr txBox="1"/>
          <p:nvPr/>
        </p:nvSpPr>
        <p:spPr>
          <a:xfrm>
            <a:off x="6172200" y="1392495"/>
            <a:ext cx="2514600" cy="4801315"/>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marL="342900" indent="-342900"/>
            <a:r>
              <a:rPr lang="en-US" dirty="0" smtClean="0">
                <a:latin typeface="Arial"/>
                <a:cs typeface="Arial"/>
              </a:rPr>
              <a:t>0.  Initialize </a:t>
            </a:r>
            <a:r>
              <a:rPr lang="en-US" i="1" dirty="0" smtClean="0">
                <a:latin typeface="Arial"/>
                <a:cs typeface="Arial"/>
              </a:rPr>
              <a:t>reactant lists</a:t>
            </a:r>
            <a:r>
              <a:rPr lang="en-US" dirty="0" smtClean="0">
                <a:latin typeface="Arial"/>
                <a:cs typeface="Arial"/>
              </a:rPr>
              <a:t> and calculate </a:t>
            </a:r>
            <a:r>
              <a:rPr lang="en-US" i="1" dirty="0" smtClean="0">
                <a:latin typeface="Arial"/>
                <a:cs typeface="Arial"/>
              </a:rPr>
              <a:t>rule propensities.</a:t>
            </a:r>
          </a:p>
          <a:p>
            <a:pPr marL="342900" indent="-342900">
              <a:buFont typeface="+mj-lt"/>
              <a:buAutoNum type="arabicPeriod"/>
            </a:pPr>
            <a:r>
              <a:rPr lang="en-US" dirty="0" smtClean="0">
                <a:latin typeface="Arial"/>
                <a:cs typeface="Arial"/>
              </a:rPr>
              <a:t>Select next reaction time and next </a:t>
            </a:r>
            <a:r>
              <a:rPr lang="en-US" i="1" dirty="0" smtClean="0">
                <a:latin typeface="Arial"/>
                <a:cs typeface="Arial"/>
              </a:rPr>
              <a:t>rule</a:t>
            </a:r>
            <a:r>
              <a:rPr lang="en-US" dirty="0" smtClean="0">
                <a:latin typeface="Arial"/>
                <a:cs typeface="Arial"/>
              </a:rPr>
              <a:t>.</a:t>
            </a:r>
          </a:p>
          <a:p>
            <a:pPr marL="342900" indent="-342900">
              <a:buFont typeface="+mj-lt"/>
              <a:buAutoNum type="arabicPeriod"/>
            </a:pPr>
            <a:r>
              <a:rPr lang="en-US" dirty="0" smtClean="0">
                <a:latin typeface="Arial"/>
                <a:cs typeface="Arial"/>
              </a:rPr>
              <a:t>Select molecules and sites to react.</a:t>
            </a:r>
          </a:p>
          <a:p>
            <a:pPr marL="800100" lvl="1" indent="-342900">
              <a:buFont typeface="+mj-lt"/>
              <a:buAutoNum type="alphaLcPeriod"/>
            </a:pPr>
            <a:r>
              <a:rPr lang="en-US" dirty="0" smtClean="0">
                <a:latin typeface="Arial"/>
                <a:cs typeface="Arial"/>
              </a:rPr>
              <a:t>Check any application </a:t>
            </a:r>
            <a:r>
              <a:rPr lang="en-US" dirty="0" err="1" smtClean="0">
                <a:latin typeface="Arial"/>
                <a:cs typeface="Arial"/>
              </a:rPr>
              <a:t>condition(s</a:t>
            </a:r>
            <a:r>
              <a:rPr lang="en-US" dirty="0" smtClean="0">
                <a:latin typeface="Arial"/>
                <a:cs typeface="Arial"/>
              </a:rPr>
              <a:t>).</a:t>
            </a:r>
          </a:p>
          <a:p>
            <a:pPr marL="342900" indent="-342900">
              <a:buFont typeface="+mj-lt"/>
              <a:buAutoNum type="arabicPeriod"/>
            </a:pPr>
            <a:r>
              <a:rPr lang="en-US" dirty="0" smtClean="0">
                <a:latin typeface="Arial"/>
                <a:cs typeface="Arial"/>
              </a:rPr>
              <a:t>Apply operation specified by rule.</a:t>
            </a:r>
          </a:p>
          <a:p>
            <a:pPr marL="342900" indent="-342900">
              <a:buFont typeface="+mj-lt"/>
              <a:buAutoNum type="arabicPeriod"/>
            </a:pPr>
            <a:r>
              <a:rPr lang="en-US" dirty="0" smtClean="0">
                <a:latin typeface="Arial"/>
                <a:cs typeface="Arial"/>
              </a:rPr>
              <a:t>Update reactant lists and propensities.</a:t>
            </a:r>
          </a:p>
          <a:p>
            <a:pPr marL="342900" indent="-342900">
              <a:buFont typeface="+mj-lt"/>
              <a:buAutoNum type="arabicPeriod"/>
            </a:pPr>
            <a:r>
              <a:rPr lang="en-US" b="1" dirty="0" smtClean="0">
                <a:latin typeface="Arial"/>
                <a:cs typeface="Arial"/>
              </a:rPr>
              <a:t>Increment time.</a:t>
            </a:r>
            <a:endParaRPr lang="en-US" b="1" dirty="0">
              <a:latin typeface="Arial"/>
              <a:cs typeface="Arial"/>
            </a:endParaRPr>
          </a:p>
        </p:txBody>
      </p:sp>
      <p:sp>
        <p:nvSpPr>
          <p:cNvPr id="11" name="TextBox 10"/>
          <p:cNvSpPr txBox="1"/>
          <p:nvPr/>
        </p:nvSpPr>
        <p:spPr>
          <a:xfrm>
            <a:off x="457200" y="2286000"/>
            <a:ext cx="915987" cy="381000"/>
          </a:xfrm>
          <a:prstGeom prst="rect">
            <a:avLst/>
          </a:prstGeom>
          <a:solidFill>
            <a:schemeClr val="bg1"/>
          </a:solidFill>
        </p:spPr>
        <p:txBody>
          <a:bodyPr wrap="square" rtlCol="0">
            <a:spAutoFit/>
          </a:bodyPr>
          <a:lstStyle/>
          <a:p>
            <a:r>
              <a:rPr lang="en-US" dirty="0" smtClean="0"/>
              <a:t>0 s</a:t>
            </a:r>
            <a:r>
              <a:rPr lang="en-US" baseline="30000" dirty="0" smtClean="0"/>
              <a:t>-1</a:t>
            </a:r>
            <a:endParaRPr lang="en-US" baseline="30000" dirty="0"/>
          </a:p>
        </p:txBody>
      </p:sp>
      <p:sp>
        <p:nvSpPr>
          <p:cNvPr id="12" name="TextBox 11"/>
          <p:cNvSpPr txBox="1"/>
          <p:nvPr/>
        </p:nvSpPr>
        <p:spPr>
          <a:xfrm>
            <a:off x="457200" y="3200400"/>
            <a:ext cx="915987" cy="381000"/>
          </a:xfrm>
          <a:prstGeom prst="rect">
            <a:avLst/>
          </a:prstGeom>
          <a:solidFill>
            <a:schemeClr val="bg1"/>
          </a:solidFill>
        </p:spPr>
        <p:txBody>
          <a:bodyPr wrap="square" rtlCol="0">
            <a:spAutoFit/>
          </a:bodyPr>
          <a:lstStyle/>
          <a:p>
            <a:r>
              <a:rPr lang="en-US" dirty="0" smtClean="0"/>
              <a:t>15 s</a:t>
            </a:r>
            <a:r>
              <a:rPr lang="en-US" baseline="30000" dirty="0" smtClean="0"/>
              <a:t>-1</a:t>
            </a:r>
            <a:endParaRPr lang="en-US" baseline="30000" dirty="0"/>
          </a:p>
        </p:txBody>
      </p:sp>
      <p:sp>
        <p:nvSpPr>
          <p:cNvPr id="13" name="Text Box 2"/>
          <p:cNvSpPr txBox="1">
            <a:spLocks noChangeArrowheads="1"/>
          </p:cNvSpPr>
          <p:nvPr/>
        </p:nvSpPr>
        <p:spPr bwMode="auto">
          <a:xfrm>
            <a:off x="0" y="0"/>
            <a:ext cx="9144000" cy="769441"/>
          </a:xfrm>
          <a:prstGeom prst="rect">
            <a:avLst/>
          </a:prstGeom>
          <a:noFill/>
          <a:ln>
            <a:noFill/>
            <a:headEnd/>
            <a:tailEnd/>
          </a:ln>
          <a:effectLst/>
        </p:spPr>
        <p:style>
          <a:lnRef idx="1">
            <a:schemeClr val="accent3"/>
          </a:lnRef>
          <a:fillRef idx="2">
            <a:schemeClr val="accent3"/>
          </a:fillRef>
          <a:effectRef idx="1">
            <a:schemeClr val="accent3"/>
          </a:effectRef>
          <a:fontRef idx="minor">
            <a:schemeClr val="dk1"/>
          </a:fontRef>
        </p:style>
        <p:txBody>
          <a:bodyPr>
            <a:prstTxWarp prst="textNoShape">
              <a:avLst/>
            </a:prstTxWarp>
            <a:spAutoFit/>
          </a:bodyPr>
          <a:lstStyle/>
          <a:p>
            <a:pPr algn="ctr">
              <a:defRPr/>
            </a:pPr>
            <a:endParaRPr lang="en-US" sz="800" b="1" dirty="0" smtClean="0">
              <a:latin typeface="Myriad Pro" charset="0"/>
              <a:ea typeface="Kozuka Gothic Pro B" pitchFamily="34" charset="-128"/>
              <a:cs typeface="Kozuka Gothic Pro B" pitchFamily="34" charset="-128"/>
            </a:endParaRPr>
          </a:p>
          <a:p>
            <a:pPr algn="ctr">
              <a:defRPr/>
            </a:pPr>
            <a:r>
              <a:rPr lang="en-US" sz="3600" b="1" dirty="0" smtClean="0">
                <a:latin typeface="Myriad Pro" charset="0"/>
                <a:ea typeface="Kozuka Gothic Pro B" pitchFamily="34" charset="-128"/>
                <a:cs typeface="Kozuka Gothic Pro B" pitchFamily="34" charset="-128"/>
              </a:rPr>
              <a:t> Network Free (NF) Algorithm</a:t>
            </a:r>
            <a:endParaRPr lang="en-US" sz="3200" b="1" dirty="0">
              <a:latin typeface="Myriad Pro" charset="0"/>
              <a:ea typeface="Kozuka Gothic Pro B" pitchFamily="34" charset="-128"/>
              <a:cs typeface="Kozuka Gothic Pro B" pitchFamily="34" charset="-128"/>
            </a:endParaRPr>
          </a:p>
        </p:txBody>
      </p:sp>
      <p:pic>
        <p:nvPicPr>
          <p:cNvPr id="10" name="Picture 9" descr="NFsim_algorithm.pdf"/>
          <p:cNvPicPr>
            <a:picLocks noChangeAspect="1"/>
          </p:cNvPicPr>
          <p:nvPr/>
        </p:nvPicPr>
        <p:blipFill>
          <a:blip r:embed="rId3"/>
          <a:stretch>
            <a:fillRect/>
          </a:stretch>
        </p:blipFill>
        <p:spPr>
          <a:xfrm>
            <a:off x="914400" y="762000"/>
            <a:ext cx="5029200" cy="5138136"/>
          </a:xfrm>
          <a:prstGeom prst="rect">
            <a:avLst/>
          </a:prstGeom>
        </p:spPr>
      </p:pic>
      <p:sp>
        <p:nvSpPr>
          <p:cNvPr id="14" name="Rectangle 13"/>
          <p:cNvSpPr/>
          <p:nvPr/>
        </p:nvSpPr>
        <p:spPr>
          <a:xfrm>
            <a:off x="760413" y="817305"/>
            <a:ext cx="687387" cy="630495"/>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Box 14"/>
          <p:cNvSpPr txBox="1"/>
          <p:nvPr/>
        </p:nvSpPr>
        <p:spPr>
          <a:xfrm>
            <a:off x="2147397" y="6336268"/>
            <a:ext cx="3491403" cy="369332"/>
          </a:xfrm>
          <a:prstGeom prst="rect">
            <a:avLst/>
          </a:prstGeom>
          <a:noFill/>
        </p:spPr>
        <p:txBody>
          <a:bodyPr wrap="none" rtlCol="0">
            <a:spAutoFit/>
          </a:bodyPr>
          <a:lstStyle/>
          <a:p>
            <a:r>
              <a:rPr lang="en-US" dirty="0" smtClean="0"/>
              <a:t>Yang et al. (2008) </a:t>
            </a:r>
            <a:r>
              <a:rPr lang="en-US" i="1" dirty="0" smtClean="0"/>
              <a:t>Phys. Rev. E.</a:t>
            </a:r>
            <a:endParaRPr lang="en-US" i="1" dirty="0"/>
          </a:p>
        </p:txBody>
      </p:sp>
    </p:spTree>
    <p:extLst>
      <p:ext uri="{BB962C8B-B14F-4D97-AF65-F5344CB8AC3E}">
        <p14:creationId xmlns:p14="http://schemas.microsoft.com/office/powerpoint/2010/main" val="1488996639"/>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smtClean="0"/>
              <a:t>Integration with </a:t>
            </a:r>
            <a:r>
              <a:rPr lang="en-US" cap="small" dirty="0" smtClean="0"/>
              <a:t>BioNetGen</a:t>
            </a:r>
            <a:endParaRPr lang="en-US" cap="small" dirty="0"/>
          </a:p>
        </p:txBody>
      </p:sp>
      <p:pic>
        <p:nvPicPr>
          <p:cNvPr id="6" name="Picture 5" descr="workflow"/>
          <p:cNvPicPr>
            <a:picLocks noChangeAspect="1" noChangeArrowheads="1"/>
          </p:cNvPicPr>
          <p:nvPr/>
        </p:nvPicPr>
        <p:blipFill>
          <a:blip r:embed="rId3"/>
          <a:srcRect/>
          <a:stretch>
            <a:fillRect/>
          </a:stretch>
        </p:blipFill>
        <p:spPr bwMode="auto">
          <a:xfrm>
            <a:off x="1219200" y="1524000"/>
            <a:ext cx="4724400" cy="4675188"/>
          </a:xfrm>
          <a:prstGeom prst="rect">
            <a:avLst/>
          </a:prstGeom>
          <a:noFill/>
        </p:spPr>
      </p:pic>
      <p:graphicFrame>
        <p:nvGraphicFramePr>
          <p:cNvPr id="7" name="Object 2"/>
          <p:cNvGraphicFramePr>
            <a:graphicFrameLocks noChangeAspect="1"/>
          </p:cNvGraphicFramePr>
          <p:nvPr/>
        </p:nvGraphicFramePr>
        <p:xfrm>
          <a:off x="6248400" y="1438275"/>
          <a:ext cx="2759075" cy="2524125"/>
        </p:xfrm>
        <a:graphic>
          <a:graphicData uri="http://schemas.openxmlformats.org/presentationml/2006/ole">
            <mc:AlternateContent xmlns:mc="http://schemas.openxmlformats.org/markup-compatibility/2006">
              <mc:Choice xmlns:v="urn:schemas-microsoft-com:vml" Requires="v">
                <p:oleObj spid="_x0000_s9281" name="Document" r:id="rId4" imgW="2286000" imgH="2090928" progId="Word.Document.8">
                  <p:embed/>
                </p:oleObj>
              </mc:Choice>
              <mc:Fallback>
                <p:oleObj name="Document" r:id="rId4" imgW="2286000" imgH="2090928" progId="Word.Document.8">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48400" y="1438275"/>
                        <a:ext cx="2759075" cy="25241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Left Arrow 7"/>
          <p:cNvSpPr/>
          <p:nvPr/>
        </p:nvSpPr>
        <p:spPr>
          <a:xfrm>
            <a:off x="5041392" y="1828800"/>
            <a:ext cx="978408" cy="484632"/>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Freeform 11"/>
          <p:cNvSpPr/>
          <p:nvPr/>
        </p:nvSpPr>
        <p:spPr>
          <a:xfrm>
            <a:off x="4707460" y="2965510"/>
            <a:ext cx="1776226" cy="2139890"/>
          </a:xfrm>
          <a:custGeom>
            <a:avLst/>
            <a:gdLst>
              <a:gd name="connsiteX0" fmla="*/ 1132000 w 1776226"/>
              <a:gd name="connsiteY0" fmla="*/ 2139890 h 2139890"/>
              <a:gd name="connsiteX1" fmla="*/ 1767023 w 1776226"/>
              <a:gd name="connsiteY1" fmla="*/ 1297740 h 2139890"/>
              <a:gd name="connsiteX2" fmla="*/ 1187219 w 1776226"/>
              <a:gd name="connsiteY2" fmla="*/ 441784 h 2139890"/>
              <a:gd name="connsiteX3" fmla="*/ 0 w 1776226"/>
              <a:gd name="connsiteY3" fmla="*/ 0 h 2139890"/>
            </a:gdLst>
            <a:ahLst/>
            <a:cxnLst>
              <a:cxn ang="0">
                <a:pos x="connsiteX0" y="connsiteY0"/>
              </a:cxn>
              <a:cxn ang="0">
                <a:pos x="connsiteX1" y="connsiteY1"/>
              </a:cxn>
              <a:cxn ang="0">
                <a:pos x="connsiteX2" y="connsiteY2"/>
              </a:cxn>
              <a:cxn ang="0">
                <a:pos x="connsiteX3" y="connsiteY3"/>
              </a:cxn>
            </a:cxnLst>
            <a:rect l="l" t="t" r="r" b="b"/>
            <a:pathLst>
              <a:path w="1776226" h="2139890">
                <a:moveTo>
                  <a:pt x="1132000" y="2139890"/>
                </a:moveTo>
                <a:cubicBezTo>
                  <a:pt x="1444910" y="1860324"/>
                  <a:pt x="1757820" y="1580758"/>
                  <a:pt x="1767023" y="1297740"/>
                </a:cubicBezTo>
                <a:cubicBezTo>
                  <a:pt x="1776226" y="1014722"/>
                  <a:pt x="1481723" y="658074"/>
                  <a:pt x="1187219" y="441784"/>
                </a:cubicBezTo>
                <a:cubicBezTo>
                  <a:pt x="892715" y="225494"/>
                  <a:pt x="0" y="0"/>
                  <a:pt x="0" y="0"/>
                </a:cubicBezTo>
              </a:path>
            </a:pathLst>
          </a:custGeom>
          <a:ln w="50800">
            <a:solidFill>
              <a:srgbClr val="120F8A"/>
            </a:solidFill>
            <a:prstDash val="sysDot"/>
            <a:tailEnd type="triangle"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 name="TextBox 12"/>
          <p:cNvSpPr txBox="1"/>
          <p:nvPr/>
        </p:nvSpPr>
        <p:spPr>
          <a:xfrm>
            <a:off x="6483686" y="4191000"/>
            <a:ext cx="1364914" cy="461665"/>
          </a:xfrm>
          <a:prstGeom prst="rect">
            <a:avLst/>
          </a:prstGeom>
          <a:noFill/>
        </p:spPr>
        <p:txBody>
          <a:bodyPr wrap="square" rtlCol="0">
            <a:spAutoFit/>
          </a:bodyPr>
          <a:lstStyle/>
          <a:p>
            <a:r>
              <a:rPr lang="en-US" sz="2400" b="1" dirty="0" smtClean="0"/>
              <a:t>OTF</a:t>
            </a:r>
            <a:endParaRPr lang="en-US" sz="2400" b="1" dirty="0"/>
          </a:p>
        </p:txBody>
      </p:sp>
    </p:spTree>
    <p:extLst>
      <p:ext uri="{BB962C8B-B14F-4D97-AF65-F5344CB8AC3E}">
        <p14:creationId xmlns:p14="http://schemas.microsoft.com/office/powerpoint/2010/main" val="2607064430"/>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556" dirty="0" err="1" smtClean="0"/>
              <a:t>FcεRI</a:t>
            </a:r>
            <a:r>
              <a:rPr lang="en-US" sz="3556" dirty="0" smtClean="0"/>
              <a:t> signaling models</a:t>
            </a:r>
            <a:endParaRPr lang="en-US" b="1" dirty="0"/>
          </a:p>
        </p:txBody>
      </p:sp>
      <p:pic>
        <p:nvPicPr>
          <p:cNvPr id="8" name="Picture 7" descr="NFsim_performance_IgEmodel.pdf"/>
          <p:cNvPicPr>
            <a:picLocks noChangeAspect="1"/>
          </p:cNvPicPr>
          <p:nvPr/>
        </p:nvPicPr>
        <p:blipFill>
          <a:blip r:embed="rId2"/>
          <a:stretch>
            <a:fillRect/>
          </a:stretch>
        </p:blipFill>
        <p:spPr>
          <a:xfrm>
            <a:off x="304800" y="1143000"/>
            <a:ext cx="8305800" cy="3787444"/>
          </a:xfrm>
          <a:prstGeom prst="rect">
            <a:avLst/>
          </a:prstGeom>
        </p:spPr>
      </p:pic>
      <p:cxnSp>
        <p:nvCxnSpPr>
          <p:cNvPr id="11" name="Straight Arrow Connector 10"/>
          <p:cNvCxnSpPr/>
          <p:nvPr/>
        </p:nvCxnSpPr>
        <p:spPr>
          <a:xfrm>
            <a:off x="5181600" y="5029200"/>
            <a:ext cx="1828800"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5366946" y="5105400"/>
            <a:ext cx="2634054" cy="369332"/>
          </a:xfrm>
          <a:prstGeom prst="rect">
            <a:avLst/>
          </a:prstGeom>
          <a:noFill/>
        </p:spPr>
        <p:txBody>
          <a:bodyPr wrap="none" rtlCol="0">
            <a:spAutoFit/>
          </a:bodyPr>
          <a:lstStyle/>
          <a:p>
            <a:r>
              <a:rPr lang="en-US" b="1" dirty="0" smtClean="0"/>
              <a:t>Increasing complexity</a:t>
            </a:r>
            <a:endParaRPr lang="en-US" b="1" dirty="0"/>
          </a:p>
        </p:txBody>
      </p:sp>
      <p:sp>
        <p:nvSpPr>
          <p:cNvPr id="7" name="TextBox 6"/>
          <p:cNvSpPr txBox="1"/>
          <p:nvPr/>
        </p:nvSpPr>
        <p:spPr>
          <a:xfrm>
            <a:off x="304800" y="4724400"/>
            <a:ext cx="4572000" cy="1015663"/>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sz="2000" cap="small" dirty="0" err="1" smtClean="0"/>
              <a:t>NFsim</a:t>
            </a:r>
            <a:r>
              <a:rPr lang="en-US" sz="2000" dirty="0" smtClean="0"/>
              <a:t> can simulate models of greatly increased complexity with manageable increase in cost. </a:t>
            </a:r>
            <a:endParaRPr lang="en-US" sz="2000" dirty="0"/>
          </a:p>
        </p:txBody>
      </p:sp>
      <p:sp>
        <p:nvSpPr>
          <p:cNvPr id="9" name="Rectangle 8"/>
          <p:cNvSpPr/>
          <p:nvPr/>
        </p:nvSpPr>
        <p:spPr>
          <a:xfrm>
            <a:off x="74729" y="6326866"/>
            <a:ext cx="4556276" cy="338554"/>
          </a:xfrm>
          <a:prstGeom prst="rect">
            <a:avLst/>
          </a:prstGeom>
        </p:spPr>
        <p:txBody>
          <a:bodyPr wrap="square">
            <a:spAutoFit/>
          </a:bodyPr>
          <a:lstStyle/>
          <a:p>
            <a:pPr marL="400050" lvl="1">
              <a:spcBef>
                <a:spcPct val="20000"/>
              </a:spcBef>
            </a:pPr>
            <a:r>
              <a:rPr lang="en-US" sz="1600" dirty="0" err="1">
                <a:solidFill>
                  <a:prstClr val="black"/>
                </a:solidFill>
              </a:rPr>
              <a:t>Sneddon</a:t>
            </a:r>
            <a:r>
              <a:rPr lang="en-US" sz="1600" dirty="0">
                <a:solidFill>
                  <a:prstClr val="black"/>
                </a:solidFill>
              </a:rPr>
              <a:t> et al. (2011) </a:t>
            </a:r>
            <a:r>
              <a:rPr lang="en-US" sz="1600" i="1" dirty="0">
                <a:solidFill>
                  <a:prstClr val="black"/>
                </a:solidFill>
              </a:rPr>
              <a:t>Nat. Methods</a:t>
            </a:r>
            <a:r>
              <a:rPr lang="en-US" sz="1600" dirty="0">
                <a:solidFill>
                  <a:prstClr val="black"/>
                </a:solidFill>
              </a:rPr>
              <a:t>, </a:t>
            </a:r>
            <a:r>
              <a:rPr lang="en-US" sz="1600" b="1" dirty="0">
                <a:solidFill>
                  <a:prstClr val="black"/>
                </a:solidFill>
              </a:rPr>
              <a:t>8</a:t>
            </a:r>
            <a:r>
              <a:rPr lang="en-US" sz="1600" dirty="0">
                <a:solidFill>
                  <a:prstClr val="black"/>
                </a:solidFill>
              </a:rPr>
              <a:t>, 177 </a:t>
            </a:r>
          </a:p>
        </p:txBody>
      </p:sp>
    </p:spTree>
    <p:extLst>
      <p:ext uri="{BB962C8B-B14F-4D97-AF65-F5344CB8AC3E}">
        <p14:creationId xmlns:p14="http://schemas.microsoft.com/office/powerpoint/2010/main" val="2904716900"/>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Large Scale TCR Signaling Model</a:t>
            </a:r>
            <a:endParaRPr lang="en-US" dirty="0"/>
          </a:p>
        </p:txBody>
      </p:sp>
      <p:pic>
        <p:nvPicPr>
          <p:cNvPr id="3" name="Picture 2" descr="map12pdf.pdf"/>
          <p:cNvPicPr>
            <a:picLocks noChangeAspect="1"/>
          </p:cNvPicPr>
          <p:nvPr/>
        </p:nvPicPr>
        <p:blipFill>
          <a:blip r:embed="rId2"/>
          <a:stretch>
            <a:fillRect/>
          </a:stretch>
        </p:blipFill>
        <p:spPr>
          <a:xfrm>
            <a:off x="228600" y="1231295"/>
            <a:ext cx="4625893" cy="5428734"/>
          </a:xfrm>
          <a:prstGeom prst="rect">
            <a:avLst/>
          </a:prstGeom>
        </p:spPr>
      </p:pic>
      <p:sp>
        <p:nvSpPr>
          <p:cNvPr id="4" name="TextBox 3"/>
          <p:cNvSpPr txBox="1"/>
          <p:nvPr/>
        </p:nvSpPr>
        <p:spPr>
          <a:xfrm>
            <a:off x="4876800" y="6400800"/>
            <a:ext cx="4419600" cy="369332"/>
          </a:xfrm>
          <a:prstGeom prst="rect">
            <a:avLst/>
          </a:prstGeom>
          <a:noFill/>
        </p:spPr>
        <p:txBody>
          <a:bodyPr wrap="square" rtlCol="0">
            <a:spAutoFit/>
          </a:bodyPr>
          <a:lstStyle/>
          <a:p>
            <a:r>
              <a:rPr lang="en-US" dirty="0" err="1" smtClean="0"/>
              <a:t>Chylek</a:t>
            </a:r>
            <a:r>
              <a:rPr lang="en-US" dirty="0" smtClean="0"/>
              <a:t>, Hu, &amp; </a:t>
            </a:r>
            <a:r>
              <a:rPr lang="en-US" dirty="0" err="1" smtClean="0"/>
              <a:t>Hlavacek</a:t>
            </a:r>
            <a:endParaRPr lang="en-US" dirty="0"/>
          </a:p>
        </p:txBody>
      </p:sp>
      <p:pic>
        <p:nvPicPr>
          <p:cNvPr id="5" name="Picture 4" descr="workflow"/>
          <p:cNvPicPr>
            <a:picLocks noChangeAspect="1" noChangeArrowheads="1"/>
          </p:cNvPicPr>
          <p:nvPr/>
        </p:nvPicPr>
        <p:blipFill>
          <a:blip r:embed="rId3"/>
          <a:srcRect/>
          <a:stretch>
            <a:fillRect/>
          </a:stretch>
        </p:blipFill>
        <p:spPr bwMode="auto">
          <a:xfrm>
            <a:off x="5334000" y="1905000"/>
            <a:ext cx="3657600" cy="3619500"/>
          </a:xfrm>
          <a:prstGeom prst="rect">
            <a:avLst/>
          </a:prstGeom>
          <a:noFill/>
        </p:spPr>
      </p:pic>
      <p:sp>
        <p:nvSpPr>
          <p:cNvPr id="6" name="Left Arrow 5"/>
          <p:cNvSpPr/>
          <p:nvPr/>
        </p:nvSpPr>
        <p:spPr>
          <a:xfrm rot="10800000">
            <a:off x="4724400" y="2590800"/>
            <a:ext cx="978408" cy="484632"/>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32421125"/>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Large-scale RBM Studies</a:t>
            </a:r>
            <a:endParaRPr lang="en-US" dirty="0"/>
          </a:p>
        </p:txBody>
      </p:sp>
      <p:sp>
        <p:nvSpPr>
          <p:cNvPr id="3" name="Content Placeholder 2"/>
          <p:cNvSpPr>
            <a:spLocks noGrp="1"/>
          </p:cNvSpPr>
          <p:nvPr>
            <p:ph idx="1"/>
          </p:nvPr>
        </p:nvSpPr>
        <p:spPr/>
        <p:txBody>
          <a:bodyPr>
            <a:normAutofit fontScale="77500" lnSpcReduction="20000"/>
          </a:bodyPr>
          <a:lstStyle/>
          <a:p>
            <a:r>
              <a:rPr lang="en-US" dirty="0" err="1" smtClean="0"/>
              <a:t>Interactome</a:t>
            </a:r>
            <a:endParaRPr lang="en-US" dirty="0" smtClean="0"/>
          </a:p>
          <a:p>
            <a:pPr marL="742950" lvl="2" indent="-342900"/>
            <a:r>
              <a:rPr lang="en-US" dirty="0"/>
              <a:t>Deeds et al. (2010?</a:t>
            </a:r>
            <a:r>
              <a:rPr lang="en-US" dirty="0" smtClean="0"/>
              <a:t>)</a:t>
            </a:r>
          </a:p>
          <a:p>
            <a:r>
              <a:rPr lang="en-US" dirty="0" smtClean="0"/>
              <a:t>Yeast Pheromone</a:t>
            </a:r>
          </a:p>
          <a:p>
            <a:pPr lvl="1"/>
            <a:r>
              <a:rPr lang="en-US" dirty="0" smtClean="0"/>
              <a:t>Thomson et al.</a:t>
            </a:r>
          </a:p>
          <a:p>
            <a:pPr lvl="1"/>
            <a:r>
              <a:rPr lang="en-US" dirty="0" smtClean="0"/>
              <a:t>Tiger et al.</a:t>
            </a:r>
          </a:p>
          <a:p>
            <a:pPr lvl="1"/>
            <a:r>
              <a:rPr lang="en-US" dirty="0" smtClean="0"/>
              <a:t>Deeds lab</a:t>
            </a:r>
          </a:p>
          <a:p>
            <a:r>
              <a:rPr lang="en-US" dirty="0" smtClean="0"/>
              <a:t>Bacterial </a:t>
            </a:r>
            <a:r>
              <a:rPr lang="en-US" dirty="0" err="1" smtClean="0"/>
              <a:t>chemotaxis</a:t>
            </a:r>
            <a:endParaRPr lang="en-US" dirty="0" smtClean="0"/>
          </a:p>
          <a:p>
            <a:pPr lvl="1"/>
            <a:r>
              <a:rPr lang="en-US" dirty="0" err="1" smtClean="0"/>
              <a:t>Emonet</a:t>
            </a:r>
            <a:r>
              <a:rPr lang="en-US" dirty="0" smtClean="0"/>
              <a:t> lab</a:t>
            </a:r>
          </a:p>
          <a:p>
            <a:r>
              <a:rPr lang="en-US" dirty="0" smtClean="0"/>
              <a:t>EGFR</a:t>
            </a:r>
          </a:p>
          <a:p>
            <a:pPr lvl="1"/>
            <a:r>
              <a:rPr lang="en-US" dirty="0"/>
              <a:t>Creamer et al. (2012</a:t>
            </a:r>
            <a:r>
              <a:rPr lang="en-US" dirty="0" smtClean="0"/>
              <a:t>)</a:t>
            </a:r>
          </a:p>
          <a:p>
            <a:r>
              <a:rPr lang="en-US" dirty="0" smtClean="0"/>
              <a:t>TCR</a:t>
            </a:r>
          </a:p>
          <a:p>
            <a:pPr lvl="1"/>
            <a:r>
              <a:rPr lang="en-US" dirty="0" err="1" smtClean="0"/>
              <a:t>Chylek</a:t>
            </a:r>
            <a:r>
              <a:rPr lang="en-US" dirty="0" smtClean="0"/>
              <a:t> et al. (2014)</a:t>
            </a:r>
            <a:endParaRPr lang="en-US" dirty="0"/>
          </a:p>
        </p:txBody>
      </p:sp>
    </p:spTree>
    <p:extLst>
      <p:ext uri="{BB962C8B-B14F-4D97-AF65-F5344CB8AC3E}">
        <p14:creationId xmlns:p14="http://schemas.microsoft.com/office/powerpoint/2010/main" val="3378933689"/>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Some Rule-Based Modeling Tools</a:t>
            </a:r>
            <a:endParaRPr lang="en-US" dirty="0"/>
          </a:p>
        </p:txBody>
      </p:sp>
      <p:sp>
        <p:nvSpPr>
          <p:cNvPr id="3" name="Content Placeholder 2"/>
          <p:cNvSpPr>
            <a:spLocks noGrp="1"/>
          </p:cNvSpPr>
          <p:nvPr>
            <p:ph idx="1"/>
          </p:nvPr>
        </p:nvSpPr>
        <p:spPr/>
        <p:txBody>
          <a:bodyPr>
            <a:normAutofit fontScale="47500" lnSpcReduction="20000"/>
          </a:bodyPr>
          <a:lstStyle/>
          <a:p>
            <a:pPr marL="0" indent="0">
              <a:buNone/>
            </a:pPr>
            <a:r>
              <a:rPr lang="en-US" b="1" dirty="0" smtClean="0"/>
              <a:t>Well-mixed / Compartmental Systems</a:t>
            </a:r>
          </a:p>
          <a:p>
            <a:r>
              <a:rPr lang="en-US" dirty="0" err="1" smtClean="0">
                <a:solidFill>
                  <a:srgbClr val="FF0000"/>
                </a:solidFill>
              </a:rPr>
              <a:t>BioNetGen</a:t>
            </a:r>
            <a:r>
              <a:rPr lang="en-US" dirty="0" smtClean="0">
                <a:solidFill>
                  <a:srgbClr val="FF0000"/>
                </a:solidFill>
              </a:rPr>
              <a:t> / </a:t>
            </a:r>
            <a:r>
              <a:rPr lang="en-US" dirty="0" err="1" smtClean="0">
                <a:solidFill>
                  <a:srgbClr val="FF0000"/>
                </a:solidFill>
              </a:rPr>
              <a:t>RuleBender</a:t>
            </a:r>
            <a:r>
              <a:rPr lang="en-US" dirty="0" smtClean="0">
                <a:solidFill>
                  <a:srgbClr val="FF0000"/>
                </a:solidFill>
              </a:rPr>
              <a:t> / </a:t>
            </a:r>
            <a:r>
              <a:rPr lang="en-US" dirty="0" err="1" smtClean="0">
                <a:solidFill>
                  <a:srgbClr val="FF0000"/>
                </a:solidFill>
              </a:rPr>
              <a:t>NFsim</a:t>
            </a:r>
            <a:endParaRPr lang="en-US" dirty="0" smtClean="0">
              <a:solidFill>
                <a:srgbClr val="FF0000"/>
              </a:solidFill>
            </a:endParaRPr>
          </a:p>
          <a:p>
            <a:r>
              <a:rPr lang="en-US" dirty="0"/>
              <a:t>Kappa</a:t>
            </a:r>
          </a:p>
          <a:p>
            <a:pPr marL="0" indent="0">
              <a:buNone/>
            </a:pPr>
            <a:endParaRPr lang="en-US" dirty="0" smtClean="0"/>
          </a:p>
          <a:p>
            <a:pPr marL="0" indent="0">
              <a:buNone/>
            </a:pPr>
            <a:r>
              <a:rPr lang="en-US" b="1" dirty="0" smtClean="0"/>
              <a:t>Spatially-resolved Systems</a:t>
            </a:r>
          </a:p>
          <a:p>
            <a:r>
              <a:rPr lang="en-US" dirty="0" err="1">
                <a:solidFill>
                  <a:srgbClr val="FF0000"/>
                </a:solidFill>
              </a:rPr>
              <a:t>MCell</a:t>
            </a:r>
            <a:endParaRPr lang="en-US" dirty="0">
              <a:solidFill>
                <a:srgbClr val="FF0000"/>
              </a:solidFill>
            </a:endParaRPr>
          </a:p>
          <a:p>
            <a:r>
              <a:rPr lang="en-US" dirty="0" err="1" smtClean="0">
                <a:solidFill>
                  <a:srgbClr val="3366FF"/>
                </a:solidFill>
              </a:rPr>
              <a:t>Simmune</a:t>
            </a:r>
            <a:endParaRPr lang="en-US" dirty="0">
              <a:solidFill>
                <a:srgbClr val="3366FF"/>
              </a:solidFill>
            </a:endParaRPr>
          </a:p>
          <a:p>
            <a:r>
              <a:rPr lang="en-US" dirty="0" err="1">
                <a:solidFill>
                  <a:srgbClr val="3366FF"/>
                </a:solidFill>
              </a:rPr>
              <a:t>Smoldyn</a:t>
            </a:r>
            <a:r>
              <a:rPr lang="en-US" dirty="0">
                <a:solidFill>
                  <a:srgbClr val="3366FF"/>
                </a:solidFill>
              </a:rPr>
              <a:t> / </a:t>
            </a:r>
            <a:r>
              <a:rPr lang="en-US" dirty="0" err="1">
                <a:solidFill>
                  <a:srgbClr val="3366FF"/>
                </a:solidFill>
              </a:rPr>
              <a:t>Moleculizer</a:t>
            </a:r>
            <a:endParaRPr lang="en-US" dirty="0">
              <a:solidFill>
                <a:srgbClr val="3366FF"/>
              </a:solidFill>
            </a:endParaRPr>
          </a:p>
          <a:p>
            <a:r>
              <a:rPr lang="en-US" dirty="0" err="1" smtClean="0"/>
              <a:t>BioNetGen@Virtual</a:t>
            </a:r>
            <a:r>
              <a:rPr lang="en-US" dirty="0" smtClean="0"/>
              <a:t> Cell </a:t>
            </a:r>
          </a:p>
          <a:p>
            <a:r>
              <a:rPr lang="en-US" dirty="0" smtClean="0"/>
              <a:t>Stochastic Simulation Compiler</a:t>
            </a:r>
          </a:p>
          <a:p>
            <a:r>
              <a:rPr lang="en-US" dirty="0" err="1" smtClean="0"/>
              <a:t>SRsim</a:t>
            </a:r>
            <a:endParaRPr lang="en-US" dirty="0" smtClean="0"/>
          </a:p>
          <a:p>
            <a:r>
              <a:rPr lang="en-US" dirty="0" smtClean="0"/>
              <a:t>ML-rules / ML-space</a:t>
            </a:r>
          </a:p>
          <a:p>
            <a:r>
              <a:rPr lang="en-US" dirty="0" err="1" smtClean="0"/>
              <a:t>Meredys</a:t>
            </a:r>
            <a:endParaRPr lang="en-US" dirty="0" smtClean="0"/>
          </a:p>
          <a:p>
            <a:endParaRPr lang="en-US" dirty="0"/>
          </a:p>
          <a:p>
            <a:pPr marL="0" indent="0">
              <a:buNone/>
            </a:pPr>
            <a:r>
              <a:rPr lang="en-US" b="1" dirty="0" smtClean="0"/>
              <a:t>Modeling Frameworks</a:t>
            </a:r>
          </a:p>
          <a:p>
            <a:r>
              <a:rPr lang="en-US" dirty="0" err="1" smtClean="0"/>
              <a:t>pySB</a:t>
            </a:r>
            <a:r>
              <a:rPr lang="en-US" dirty="0" smtClean="0"/>
              <a:t> (see tutorial by Carlos Lopez)</a:t>
            </a:r>
          </a:p>
          <a:p>
            <a:r>
              <a:rPr lang="en-US" dirty="0" err="1" smtClean="0"/>
              <a:t>rxncon</a:t>
            </a:r>
            <a:endParaRPr lang="en-US" dirty="0" smtClean="0"/>
          </a:p>
          <a:p>
            <a:r>
              <a:rPr lang="en-US" dirty="0" smtClean="0"/>
              <a:t>LBS (Language for Biological Systems)</a:t>
            </a:r>
          </a:p>
          <a:p>
            <a:endParaRPr lang="en-US" dirty="0" smtClean="0"/>
          </a:p>
        </p:txBody>
      </p:sp>
    </p:spTree>
    <p:extLst>
      <p:ext uri="{BB962C8B-B14F-4D97-AF65-F5344CB8AC3E}">
        <p14:creationId xmlns:p14="http://schemas.microsoft.com/office/powerpoint/2010/main" val="3068231670"/>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Recent BNG-related development</a:t>
            </a:r>
            <a:endParaRPr lang="en-US" sz="3600" dirty="0"/>
          </a:p>
        </p:txBody>
      </p:sp>
      <p:sp>
        <p:nvSpPr>
          <p:cNvPr id="3" name="Content Placeholder 2"/>
          <p:cNvSpPr>
            <a:spLocks noGrp="1"/>
          </p:cNvSpPr>
          <p:nvPr>
            <p:ph idx="1"/>
          </p:nvPr>
        </p:nvSpPr>
        <p:spPr/>
        <p:txBody>
          <a:bodyPr>
            <a:normAutofit fontScale="32500" lnSpcReduction="20000"/>
          </a:bodyPr>
          <a:lstStyle/>
          <a:p>
            <a:r>
              <a:rPr lang="en-US" dirty="0" smtClean="0"/>
              <a:t>Modeling resources</a:t>
            </a:r>
          </a:p>
          <a:p>
            <a:pPr lvl="1"/>
            <a:r>
              <a:rPr lang="en-US" dirty="0" err="1" smtClean="0"/>
              <a:t>BioNetGen</a:t>
            </a:r>
            <a:r>
              <a:rPr lang="en-US" dirty="0" smtClean="0"/>
              <a:t> wiki</a:t>
            </a:r>
          </a:p>
          <a:p>
            <a:pPr lvl="1"/>
            <a:r>
              <a:rPr lang="en-US" dirty="0" smtClean="0"/>
              <a:t>Mast cell modeling library (</a:t>
            </a:r>
            <a:r>
              <a:rPr lang="en-US" dirty="0" err="1" smtClean="0">
                <a:solidFill>
                  <a:schemeClr val="accent1"/>
                </a:solidFill>
              </a:rPr>
              <a:t>Chylek</a:t>
            </a:r>
            <a:r>
              <a:rPr lang="en-US" dirty="0" smtClean="0">
                <a:solidFill>
                  <a:schemeClr val="accent1"/>
                </a:solidFill>
              </a:rPr>
              <a:t> et al. 2014</a:t>
            </a:r>
            <a:r>
              <a:rPr lang="en-US" dirty="0" smtClean="0"/>
              <a:t>)</a:t>
            </a:r>
          </a:p>
          <a:p>
            <a:pPr lvl="1"/>
            <a:r>
              <a:rPr lang="en-US" dirty="0" smtClean="0">
                <a:hlinkClick r:id="rId2"/>
              </a:rPr>
              <a:t>RuleHub</a:t>
            </a:r>
            <a:r>
              <a:rPr lang="en-US" dirty="0" smtClean="0"/>
              <a:t> (</a:t>
            </a:r>
            <a:r>
              <a:rPr lang="en-US" dirty="0" smtClean="0">
                <a:solidFill>
                  <a:schemeClr val="accent3"/>
                </a:solidFill>
              </a:rPr>
              <a:t>Tapia and Faeder, q-bio 2014</a:t>
            </a:r>
            <a:r>
              <a:rPr lang="en-US" dirty="0" smtClean="0"/>
              <a:t>)</a:t>
            </a:r>
          </a:p>
          <a:p>
            <a:r>
              <a:rPr lang="en-US" dirty="0" smtClean="0"/>
              <a:t>Compartmental modeling (core)</a:t>
            </a:r>
          </a:p>
          <a:p>
            <a:pPr lvl="1"/>
            <a:r>
              <a:rPr lang="en-US" dirty="0" smtClean="0"/>
              <a:t>Different spatial domains are treated as well-mixed compartments (</a:t>
            </a:r>
            <a:r>
              <a:rPr lang="en-US" dirty="0" smtClean="0">
                <a:solidFill>
                  <a:srgbClr val="4F81BD"/>
                </a:solidFill>
              </a:rPr>
              <a:t>Harris et al. 2009</a:t>
            </a:r>
            <a:r>
              <a:rPr lang="en-US" dirty="0" smtClean="0"/>
              <a:t>)</a:t>
            </a:r>
          </a:p>
          <a:p>
            <a:r>
              <a:rPr lang="en-US" dirty="0" smtClean="0"/>
              <a:t>Model export (core)</a:t>
            </a:r>
          </a:p>
          <a:p>
            <a:pPr lvl="1"/>
            <a:r>
              <a:rPr lang="en-US" dirty="0" err="1" smtClean="0"/>
              <a:t>Matlab</a:t>
            </a:r>
            <a:r>
              <a:rPr lang="en-US" dirty="0" smtClean="0"/>
              <a:t>: M-file / </a:t>
            </a:r>
            <a:r>
              <a:rPr lang="en-US" dirty="0" err="1" smtClean="0"/>
              <a:t>Mex</a:t>
            </a:r>
            <a:r>
              <a:rPr lang="en-US" dirty="0" smtClean="0"/>
              <a:t>-file</a:t>
            </a:r>
          </a:p>
          <a:p>
            <a:pPr lvl="1"/>
            <a:r>
              <a:rPr lang="en-US" dirty="0" smtClean="0">
                <a:hlinkClick r:id="rId3"/>
              </a:rPr>
              <a:t>SBML</a:t>
            </a:r>
            <a:r>
              <a:rPr lang="en-US" dirty="0" smtClean="0"/>
              <a:t> (including compartments)</a:t>
            </a:r>
          </a:p>
          <a:p>
            <a:pPr lvl="1"/>
            <a:r>
              <a:rPr lang="en-US" dirty="0" smtClean="0">
                <a:hlinkClick r:id="rId4"/>
              </a:rPr>
              <a:t>SSC</a:t>
            </a:r>
            <a:r>
              <a:rPr lang="en-US" dirty="0" smtClean="0"/>
              <a:t> (spatial stochastic simulator)</a:t>
            </a:r>
          </a:p>
          <a:p>
            <a:pPr lvl="1"/>
            <a:r>
              <a:rPr lang="en-US" dirty="0" err="1" smtClean="0">
                <a:hlinkClick r:id="rId5"/>
              </a:rPr>
              <a:t>MCell</a:t>
            </a:r>
            <a:r>
              <a:rPr lang="en-US" dirty="0"/>
              <a:t> </a:t>
            </a:r>
            <a:r>
              <a:rPr lang="en-US" dirty="0" smtClean="0"/>
              <a:t>(native MDL format)</a:t>
            </a:r>
          </a:p>
          <a:p>
            <a:pPr lvl="1"/>
            <a:r>
              <a:rPr lang="en-US" dirty="0" smtClean="0">
                <a:hlinkClick r:id="rId6"/>
              </a:rPr>
              <a:t>Smoldyn</a:t>
            </a:r>
            <a:r>
              <a:rPr lang="en-US" dirty="0" smtClean="0"/>
              <a:t> (externally developed)</a:t>
            </a:r>
          </a:p>
          <a:p>
            <a:pPr lvl="1"/>
            <a:r>
              <a:rPr lang="en-US" dirty="0" smtClean="0"/>
              <a:t>SBML Multi – under development</a:t>
            </a:r>
            <a:endParaRPr lang="en-US" dirty="0"/>
          </a:p>
          <a:p>
            <a:r>
              <a:rPr lang="en-US" dirty="0" smtClean="0"/>
              <a:t>Import</a:t>
            </a:r>
          </a:p>
          <a:p>
            <a:pPr lvl="1"/>
            <a:r>
              <a:rPr lang="en-US" dirty="0" smtClean="0">
                <a:hlinkClick r:id="rId3"/>
              </a:rPr>
              <a:t>SBML</a:t>
            </a:r>
            <a:r>
              <a:rPr lang="en-US" dirty="0" smtClean="0"/>
              <a:t>/</a:t>
            </a:r>
            <a:r>
              <a:rPr lang="en-US" dirty="0" err="1" smtClean="0">
                <a:hlinkClick r:id="rId7"/>
              </a:rPr>
              <a:t>BioModels</a:t>
            </a:r>
            <a:endParaRPr lang="en-US" dirty="0"/>
          </a:p>
          <a:p>
            <a:pPr lvl="1"/>
            <a:r>
              <a:rPr lang="en-US" dirty="0" smtClean="0">
                <a:hlinkClick r:id="rId8"/>
              </a:rPr>
              <a:t>Atomizer</a:t>
            </a:r>
            <a:r>
              <a:rPr lang="en-US" dirty="0" smtClean="0"/>
              <a:t> - extract molecules / components from any SBML file (</a:t>
            </a:r>
            <a:r>
              <a:rPr lang="en-US" dirty="0" smtClean="0">
                <a:solidFill>
                  <a:srgbClr val="4F81BD"/>
                </a:solidFill>
              </a:rPr>
              <a:t>Tapia and Faeder 2013</a:t>
            </a:r>
            <a:r>
              <a:rPr lang="en-US" dirty="0" smtClean="0"/>
              <a:t>)</a:t>
            </a:r>
          </a:p>
          <a:p>
            <a:r>
              <a:rPr lang="en-US" dirty="0" smtClean="0"/>
              <a:t>Hybrid simulation</a:t>
            </a:r>
          </a:p>
          <a:p>
            <a:pPr lvl="1"/>
            <a:r>
              <a:rPr lang="en-US" dirty="0" smtClean="0"/>
              <a:t>Mix populations and agents (core / </a:t>
            </a:r>
            <a:r>
              <a:rPr lang="en-US" dirty="0" err="1" smtClean="0"/>
              <a:t>NFsim</a:t>
            </a:r>
            <a:r>
              <a:rPr lang="en-US" dirty="0" smtClean="0"/>
              <a:t>) (</a:t>
            </a:r>
            <a:r>
              <a:rPr lang="en-US" dirty="0" smtClean="0">
                <a:solidFill>
                  <a:srgbClr val="4F81BD"/>
                </a:solidFill>
              </a:rPr>
              <a:t>Hogg et al. 2014</a:t>
            </a:r>
            <a:r>
              <a:rPr lang="en-US" dirty="0" smtClean="0"/>
              <a:t>)</a:t>
            </a:r>
          </a:p>
          <a:p>
            <a:r>
              <a:rPr lang="en-US" dirty="0"/>
              <a:t>Accelerated stochastic </a:t>
            </a:r>
            <a:r>
              <a:rPr lang="en-US" dirty="0" smtClean="0"/>
              <a:t>simulations</a:t>
            </a:r>
          </a:p>
          <a:p>
            <a:pPr lvl="1"/>
            <a:r>
              <a:rPr lang="en-US" dirty="0" smtClean="0"/>
              <a:t>Partitioned leaping algorithm (core) (</a:t>
            </a:r>
            <a:r>
              <a:rPr lang="en-US" dirty="0" smtClean="0">
                <a:solidFill>
                  <a:srgbClr val="4F81BD"/>
                </a:solidFill>
              </a:rPr>
              <a:t>Harris and Clancy 2006</a:t>
            </a:r>
            <a:r>
              <a:rPr lang="en-US" dirty="0" smtClean="0"/>
              <a:t>)</a:t>
            </a:r>
          </a:p>
          <a:p>
            <a:r>
              <a:rPr lang="en-US" dirty="0"/>
              <a:t>Rare event sampling</a:t>
            </a:r>
          </a:p>
          <a:p>
            <a:pPr lvl="1"/>
            <a:r>
              <a:rPr lang="en-US" dirty="0"/>
              <a:t>Weighted Ensemble (</a:t>
            </a:r>
            <a:r>
              <a:rPr lang="en-US" dirty="0">
                <a:solidFill>
                  <a:srgbClr val="4F81BD"/>
                </a:solidFill>
              </a:rPr>
              <a:t>Donovan et al. 2014</a:t>
            </a:r>
            <a:r>
              <a:rPr lang="en-US" dirty="0"/>
              <a:t>)</a:t>
            </a:r>
          </a:p>
          <a:p>
            <a:r>
              <a:rPr lang="en-US" dirty="0" smtClean="0"/>
              <a:t>Visualization</a:t>
            </a:r>
          </a:p>
          <a:p>
            <a:pPr lvl="1"/>
            <a:r>
              <a:rPr lang="en-US" dirty="0" smtClean="0"/>
              <a:t>Extended contact maps (</a:t>
            </a:r>
            <a:r>
              <a:rPr lang="en-US" dirty="0" err="1" smtClean="0">
                <a:solidFill>
                  <a:srgbClr val="4F81BD"/>
                </a:solidFill>
              </a:rPr>
              <a:t>Chylek</a:t>
            </a:r>
            <a:r>
              <a:rPr lang="en-US" dirty="0" smtClean="0">
                <a:solidFill>
                  <a:srgbClr val="4F81BD"/>
                </a:solidFill>
              </a:rPr>
              <a:t> et al. 2011</a:t>
            </a:r>
            <a:r>
              <a:rPr lang="en-US" dirty="0" smtClean="0"/>
              <a:t>)</a:t>
            </a:r>
          </a:p>
          <a:p>
            <a:pPr lvl="1"/>
            <a:r>
              <a:rPr lang="en-US" dirty="0" smtClean="0"/>
              <a:t>Contact and process maps (core BNG)</a:t>
            </a:r>
          </a:p>
          <a:p>
            <a:r>
              <a:rPr lang="en-US" dirty="0"/>
              <a:t>Energy-based modeling (</a:t>
            </a:r>
            <a:r>
              <a:rPr lang="en-US" dirty="0" err="1"/>
              <a:t>eBNGL</a:t>
            </a:r>
            <a:r>
              <a:rPr lang="en-US" dirty="0"/>
              <a:t>)</a:t>
            </a:r>
          </a:p>
          <a:p>
            <a:pPr lvl="1"/>
            <a:r>
              <a:rPr lang="en-US" dirty="0"/>
              <a:t>Compact model description – interactions and </a:t>
            </a:r>
            <a:r>
              <a:rPr lang="en-US" dirty="0" err="1" smtClean="0"/>
              <a:t>cooperativity</a:t>
            </a:r>
            <a:r>
              <a:rPr lang="en-US" dirty="0" smtClean="0"/>
              <a:t> (</a:t>
            </a:r>
            <a:r>
              <a:rPr lang="en-US" dirty="0" smtClean="0">
                <a:solidFill>
                  <a:srgbClr val="4F81BD"/>
                </a:solidFill>
              </a:rPr>
              <a:t>Hogg 2013</a:t>
            </a:r>
            <a:r>
              <a:rPr lang="en-US" dirty="0" smtClean="0"/>
              <a:t>)</a:t>
            </a:r>
            <a:endParaRPr lang="en-US" dirty="0"/>
          </a:p>
          <a:p>
            <a:r>
              <a:rPr lang="en-US" dirty="0" smtClean="0"/>
              <a:t>Parameter estimation</a:t>
            </a:r>
          </a:p>
          <a:p>
            <a:pPr lvl="1"/>
            <a:r>
              <a:rPr lang="en-US" dirty="0" err="1" smtClean="0"/>
              <a:t>Ptempest</a:t>
            </a:r>
            <a:r>
              <a:rPr lang="en-US" dirty="0" smtClean="0"/>
              <a:t> (</a:t>
            </a:r>
            <a:r>
              <a:rPr lang="en-US" dirty="0" smtClean="0">
                <a:hlinkClick r:id="rId9"/>
              </a:rPr>
              <a:t>http://code.google.com/p/ptempest</a:t>
            </a:r>
            <a:r>
              <a:rPr lang="en-US" dirty="0" smtClean="0"/>
              <a:t>)</a:t>
            </a:r>
          </a:p>
          <a:p>
            <a:r>
              <a:rPr lang="en-US" dirty="0" smtClean="0"/>
              <a:t>Boolean modeling</a:t>
            </a:r>
          </a:p>
          <a:p>
            <a:pPr lvl="1"/>
            <a:r>
              <a:rPr lang="en-US" dirty="0" smtClean="0"/>
              <a:t>3 different Boolean update schemes (</a:t>
            </a:r>
            <a:r>
              <a:rPr lang="en-US" dirty="0" smtClean="0">
                <a:hlinkClick r:id="rId10"/>
              </a:rPr>
              <a:t>http://code.google.com/p/bionetgen/boolean</a:t>
            </a:r>
            <a:r>
              <a:rPr lang="en-US" dirty="0" smtClean="0"/>
              <a:t>)</a:t>
            </a:r>
            <a:endParaRPr lang="en-US" dirty="0"/>
          </a:p>
        </p:txBody>
      </p:sp>
      <p:sp>
        <p:nvSpPr>
          <p:cNvPr id="4" name="TextBox 3"/>
          <p:cNvSpPr txBox="1"/>
          <p:nvPr/>
        </p:nvSpPr>
        <p:spPr>
          <a:xfrm>
            <a:off x="2420001" y="1156874"/>
            <a:ext cx="5702646" cy="369332"/>
          </a:xfrm>
          <a:prstGeom prst="rect">
            <a:avLst/>
          </a:prstGeom>
          <a:noFill/>
        </p:spPr>
        <p:txBody>
          <a:bodyPr wrap="square" rtlCol="0">
            <a:spAutoFit/>
          </a:bodyPr>
          <a:lstStyle/>
          <a:p>
            <a:r>
              <a:rPr lang="en-US" dirty="0" smtClean="0"/>
              <a:t>See </a:t>
            </a:r>
            <a:r>
              <a:rPr lang="en-US" dirty="0" smtClean="0">
                <a:hlinkClick r:id="rId11"/>
              </a:rPr>
              <a:t>http://bionetgen.org</a:t>
            </a:r>
            <a:r>
              <a:rPr lang="en-US" dirty="0" smtClean="0"/>
              <a:t> for more details.</a:t>
            </a:r>
            <a:endParaRPr lang="en-US" dirty="0"/>
          </a:p>
        </p:txBody>
      </p:sp>
    </p:spTree>
    <p:extLst>
      <p:ext uri="{BB962C8B-B14F-4D97-AF65-F5344CB8AC3E}">
        <p14:creationId xmlns:p14="http://schemas.microsoft.com/office/powerpoint/2010/main" val="11917422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4" name="Content Placeholder 3"/>
          <p:cNvSpPr>
            <a:spLocks noGrp="1"/>
          </p:cNvSpPr>
          <p:nvPr>
            <p:ph idx="1"/>
          </p:nvPr>
        </p:nvSpPr>
        <p:spPr/>
        <p:txBody>
          <a:bodyPr>
            <a:normAutofit fontScale="40000" lnSpcReduction="20000"/>
          </a:bodyPr>
          <a:lstStyle/>
          <a:p>
            <a:pPr marL="0" indent="0">
              <a:spcBef>
                <a:spcPts val="0"/>
              </a:spcBef>
              <a:spcAft>
                <a:spcPts val="600"/>
              </a:spcAft>
              <a:buNone/>
            </a:pPr>
            <a:r>
              <a:rPr lang="en-US" dirty="0" smtClean="0"/>
              <a:t>L</a:t>
            </a:r>
            <a:r>
              <a:rPr lang="en-US" dirty="0"/>
              <a:t>. A. </a:t>
            </a:r>
            <a:r>
              <a:rPr lang="en-US" dirty="0" err="1"/>
              <a:t>Chylek</a:t>
            </a:r>
            <a:r>
              <a:rPr lang="en-US" dirty="0"/>
              <a:t>, D. A. </a:t>
            </a:r>
            <a:r>
              <a:rPr lang="en-US" dirty="0" err="1"/>
              <a:t>Holowka</a:t>
            </a:r>
            <a:r>
              <a:rPr lang="en-US" dirty="0"/>
              <a:t>, B. A. Baird, and W. S. </a:t>
            </a:r>
            <a:r>
              <a:rPr lang="en-US" dirty="0" err="1" smtClean="0"/>
              <a:t>Hlavacek</a:t>
            </a:r>
            <a:r>
              <a:rPr lang="en-US" dirty="0" smtClean="0"/>
              <a:t> (2014) “</a:t>
            </a:r>
            <a:r>
              <a:rPr lang="en-US" dirty="0"/>
              <a:t>An interaction library for the </a:t>
            </a:r>
            <a:r>
              <a:rPr lang="en-US" dirty="0" err="1"/>
              <a:t>FcεRI</a:t>
            </a:r>
            <a:r>
              <a:rPr lang="en-US" dirty="0"/>
              <a:t> signaling network,” </a:t>
            </a:r>
            <a:r>
              <a:rPr lang="en-US" i="1" dirty="0" smtClean="0"/>
              <a:t>Frontiers </a:t>
            </a:r>
            <a:r>
              <a:rPr lang="en-US" i="1" dirty="0" err="1" smtClean="0"/>
              <a:t>Immunol</a:t>
            </a:r>
            <a:r>
              <a:rPr lang="en-US" i="1" dirty="0" smtClean="0"/>
              <a:t>., </a:t>
            </a:r>
            <a:r>
              <a:rPr lang="en-US" dirty="0" smtClean="0"/>
              <a:t>42pp.</a:t>
            </a:r>
          </a:p>
          <a:p>
            <a:pPr marL="0" indent="0">
              <a:spcBef>
                <a:spcPts val="0"/>
              </a:spcBef>
              <a:spcAft>
                <a:spcPts val="600"/>
              </a:spcAft>
              <a:buNone/>
            </a:pPr>
            <a:r>
              <a:rPr lang="en-US" dirty="0" smtClean="0"/>
              <a:t>L</a:t>
            </a:r>
            <a:r>
              <a:rPr lang="en-US" dirty="0"/>
              <a:t>. </a:t>
            </a:r>
            <a:r>
              <a:rPr lang="en-US" dirty="0" smtClean="0"/>
              <a:t>A. </a:t>
            </a:r>
            <a:r>
              <a:rPr lang="en-US" dirty="0" err="1"/>
              <a:t>Chylek</a:t>
            </a:r>
            <a:r>
              <a:rPr lang="en-US" dirty="0"/>
              <a:t>, B. Hu, M. L. </a:t>
            </a:r>
            <a:r>
              <a:rPr lang="en-US" dirty="0" err="1"/>
              <a:t>Blinov</a:t>
            </a:r>
            <a:r>
              <a:rPr lang="en-US" dirty="0"/>
              <a:t>, T. </a:t>
            </a:r>
            <a:r>
              <a:rPr lang="en-US" dirty="0" err="1"/>
              <a:t>Emonet</a:t>
            </a:r>
            <a:r>
              <a:rPr lang="en-US" dirty="0"/>
              <a:t>, J. R. Faeder, B. Goldstein, R. N. </a:t>
            </a:r>
            <a:r>
              <a:rPr lang="en-US" dirty="0" err="1"/>
              <a:t>Gutenkunst</a:t>
            </a:r>
            <a:r>
              <a:rPr lang="en-US" dirty="0"/>
              <a:t>, J. M. </a:t>
            </a:r>
            <a:r>
              <a:rPr lang="en-US" dirty="0" err="1"/>
              <a:t>Haugh</a:t>
            </a:r>
            <a:r>
              <a:rPr lang="en-US" dirty="0"/>
              <a:t>, T. </a:t>
            </a:r>
            <a:r>
              <a:rPr lang="en-US" dirty="0" err="1"/>
              <a:t>Lipniacki</a:t>
            </a:r>
            <a:r>
              <a:rPr lang="en-US" dirty="0"/>
              <a:t>, R. G. Posner, J. Yang, and W. S. </a:t>
            </a:r>
            <a:r>
              <a:rPr lang="en-US" dirty="0" err="1" smtClean="0"/>
              <a:t>Hlavacek</a:t>
            </a:r>
            <a:r>
              <a:rPr lang="en-US" dirty="0"/>
              <a:t> </a:t>
            </a:r>
            <a:r>
              <a:rPr lang="en-US" dirty="0" smtClean="0"/>
              <a:t>(2011) </a:t>
            </a:r>
            <a:r>
              <a:rPr lang="en-US" dirty="0"/>
              <a:t>“Guidelines for visualizing and annotating rule-based models.,” </a:t>
            </a:r>
            <a:r>
              <a:rPr lang="en-US" i="1" dirty="0"/>
              <a:t>Mol. </a:t>
            </a:r>
            <a:r>
              <a:rPr lang="en-US" i="1" dirty="0" err="1"/>
              <a:t>Biosyst</a:t>
            </a:r>
            <a:r>
              <a:rPr lang="en-US" i="1" dirty="0"/>
              <a:t>.</a:t>
            </a:r>
            <a:r>
              <a:rPr lang="en-US" dirty="0"/>
              <a:t>, </a:t>
            </a:r>
            <a:r>
              <a:rPr lang="en-US" b="1" dirty="0" smtClean="0"/>
              <a:t>7</a:t>
            </a:r>
            <a:r>
              <a:rPr lang="en-US" dirty="0" smtClean="0"/>
              <a:t>, 2779</a:t>
            </a:r>
            <a:r>
              <a:rPr lang="en-US" dirty="0"/>
              <a:t>–</a:t>
            </a:r>
            <a:r>
              <a:rPr lang="en-US" dirty="0" smtClean="0"/>
              <a:t>2795.</a:t>
            </a:r>
          </a:p>
          <a:p>
            <a:pPr marL="0" indent="0">
              <a:spcBef>
                <a:spcPts val="0"/>
              </a:spcBef>
              <a:spcAft>
                <a:spcPts val="600"/>
              </a:spcAft>
              <a:buNone/>
            </a:pPr>
            <a:r>
              <a:rPr lang="en-US" dirty="0" smtClean="0"/>
              <a:t>L</a:t>
            </a:r>
            <a:r>
              <a:rPr lang="en-US" dirty="0"/>
              <a:t>. A. </a:t>
            </a:r>
            <a:r>
              <a:rPr lang="en-US" dirty="0" err="1"/>
              <a:t>Chylek</a:t>
            </a:r>
            <a:r>
              <a:rPr lang="en-US" dirty="0"/>
              <a:t>, L. A. Harris, C.-S. Tung, J. R. Faeder, C. F. Lopez, and W. S. </a:t>
            </a:r>
            <a:r>
              <a:rPr lang="en-US" dirty="0" err="1" smtClean="0"/>
              <a:t>Hlavacek</a:t>
            </a:r>
            <a:r>
              <a:rPr lang="en-US" dirty="0" smtClean="0"/>
              <a:t> (2013) </a:t>
            </a:r>
            <a:r>
              <a:rPr lang="en-US" dirty="0"/>
              <a:t>“Rule-based modeling: a computational approach for studying </a:t>
            </a:r>
            <a:r>
              <a:rPr lang="en-US" dirty="0" err="1"/>
              <a:t>biomolecular</a:t>
            </a:r>
            <a:r>
              <a:rPr lang="en-US" dirty="0"/>
              <a:t> site dynamics in cell signaling systems.,” </a:t>
            </a:r>
            <a:r>
              <a:rPr lang="en-US" i="1" dirty="0"/>
              <a:t>Wiley </a:t>
            </a:r>
            <a:r>
              <a:rPr lang="en-US" i="1" dirty="0" err="1"/>
              <a:t>Interdiscip</a:t>
            </a:r>
            <a:r>
              <a:rPr lang="en-US" i="1" dirty="0"/>
              <a:t>. Rev. Syst. Biol. Med.</a:t>
            </a:r>
            <a:r>
              <a:rPr lang="en-US" dirty="0"/>
              <a:t>, </a:t>
            </a:r>
            <a:r>
              <a:rPr lang="en-US" b="1" dirty="0" smtClean="0"/>
              <a:t>6</a:t>
            </a:r>
            <a:r>
              <a:rPr lang="en-US" dirty="0"/>
              <a:t>, </a:t>
            </a:r>
            <a:r>
              <a:rPr lang="en-US" dirty="0" smtClean="0"/>
              <a:t>13</a:t>
            </a:r>
            <a:r>
              <a:rPr lang="en-US" dirty="0"/>
              <a:t>–</a:t>
            </a:r>
            <a:r>
              <a:rPr lang="en-US" dirty="0" smtClean="0"/>
              <a:t>36.</a:t>
            </a:r>
          </a:p>
          <a:p>
            <a:pPr marL="0" indent="0">
              <a:spcBef>
                <a:spcPts val="0"/>
              </a:spcBef>
              <a:spcAft>
                <a:spcPts val="600"/>
              </a:spcAft>
              <a:buNone/>
            </a:pPr>
            <a:r>
              <a:rPr lang="en-US" dirty="0"/>
              <a:t>R. M. Donovan, A. J. </a:t>
            </a:r>
            <a:r>
              <a:rPr lang="en-US" dirty="0" err="1"/>
              <a:t>Sedgewick</a:t>
            </a:r>
            <a:r>
              <a:rPr lang="en-US" dirty="0"/>
              <a:t>, J. R. Faeder, and D. M. Zuckerman (2013</a:t>
            </a:r>
            <a:r>
              <a:rPr lang="en-US" dirty="0" smtClean="0"/>
              <a:t>) </a:t>
            </a:r>
            <a:r>
              <a:rPr lang="en-US" dirty="0"/>
              <a:t>“Efficient Stochastic Simulation of Chemical Kinetics Networks using a Weighted Ensemble of Trajectories.” </a:t>
            </a:r>
            <a:r>
              <a:rPr lang="en-US" i="1" dirty="0"/>
              <a:t>J. Chem. Phys.</a:t>
            </a:r>
            <a:r>
              <a:rPr lang="en-US" dirty="0"/>
              <a:t>, </a:t>
            </a:r>
            <a:r>
              <a:rPr lang="en-US" b="1" dirty="0"/>
              <a:t>139</a:t>
            </a:r>
            <a:r>
              <a:rPr lang="en-US" dirty="0"/>
              <a:t>, 115105. </a:t>
            </a:r>
          </a:p>
          <a:p>
            <a:pPr marL="0" indent="0">
              <a:spcBef>
                <a:spcPts val="0"/>
              </a:spcBef>
              <a:spcAft>
                <a:spcPts val="600"/>
              </a:spcAft>
              <a:buNone/>
            </a:pPr>
            <a:r>
              <a:rPr lang="en-US" dirty="0"/>
              <a:t>Harris LA, Clancy P (2006) </a:t>
            </a:r>
            <a:r>
              <a:rPr lang="en-US" dirty="0" smtClean="0"/>
              <a:t>“A ‘partitioned leaping’ </a:t>
            </a:r>
            <a:r>
              <a:rPr lang="en-US" dirty="0"/>
              <a:t>approach for </a:t>
            </a:r>
            <a:r>
              <a:rPr lang="en-US" dirty="0" err="1"/>
              <a:t>multiscale</a:t>
            </a:r>
            <a:r>
              <a:rPr lang="en-US" dirty="0"/>
              <a:t> modeling of chemical reaction dynamics</a:t>
            </a:r>
            <a:r>
              <a:rPr lang="en-US" dirty="0" smtClean="0"/>
              <a:t>.”</a:t>
            </a:r>
            <a:r>
              <a:rPr lang="en-US" i="1" dirty="0" smtClean="0"/>
              <a:t> J. Chem. Phys.</a:t>
            </a:r>
            <a:r>
              <a:rPr lang="en-US" dirty="0" smtClean="0"/>
              <a:t>, </a:t>
            </a:r>
            <a:r>
              <a:rPr lang="en-US" b="1" dirty="0" smtClean="0"/>
              <a:t>125</a:t>
            </a:r>
            <a:r>
              <a:rPr lang="en-US" dirty="0" smtClean="0"/>
              <a:t>, 144107.</a:t>
            </a:r>
          </a:p>
          <a:p>
            <a:pPr marL="0" indent="0">
              <a:spcBef>
                <a:spcPts val="0"/>
              </a:spcBef>
              <a:spcAft>
                <a:spcPts val="600"/>
              </a:spcAft>
              <a:buNone/>
            </a:pPr>
            <a:r>
              <a:rPr lang="en-US" dirty="0" smtClean="0"/>
              <a:t>L</a:t>
            </a:r>
            <a:r>
              <a:rPr lang="en-US" dirty="0"/>
              <a:t>. A. Harris, J. S. Hogg, and J. R. </a:t>
            </a:r>
            <a:r>
              <a:rPr lang="en-US" dirty="0" smtClean="0"/>
              <a:t>Faeder (2009) </a:t>
            </a:r>
            <a:r>
              <a:rPr lang="en-US" dirty="0"/>
              <a:t>“Compartmental rule-based modeling of biochemical systems,” in Proceedings of the 2009 Winter Simulation Conference (</a:t>
            </a:r>
            <a:r>
              <a:rPr lang="en-US" dirty="0" smtClean="0"/>
              <a:t>WSC09)</a:t>
            </a:r>
            <a:r>
              <a:rPr lang="en-US" dirty="0"/>
              <a:t>, </a:t>
            </a:r>
            <a:r>
              <a:rPr lang="en-US" dirty="0" smtClean="0"/>
              <a:t>pp</a:t>
            </a:r>
            <a:r>
              <a:rPr lang="en-US" dirty="0"/>
              <a:t>. 908–919</a:t>
            </a:r>
            <a:r>
              <a:rPr lang="en-US" dirty="0" smtClean="0"/>
              <a:t>.</a:t>
            </a:r>
          </a:p>
          <a:p>
            <a:pPr marL="0" indent="0">
              <a:spcBef>
                <a:spcPts val="0"/>
              </a:spcBef>
              <a:spcAft>
                <a:spcPts val="600"/>
              </a:spcAft>
              <a:buNone/>
            </a:pPr>
            <a:r>
              <a:rPr lang="en-US" dirty="0" smtClean="0"/>
              <a:t>J</a:t>
            </a:r>
            <a:r>
              <a:rPr lang="en-US" dirty="0"/>
              <a:t>. S. </a:t>
            </a:r>
            <a:r>
              <a:rPr lang="en-US" dirty="0" smtClean="0"/>
              <a:t>Hogg (2013) </a:t>
            </a:r>
            <a:r>
              <a:rPr lang="en-US" i="1" dirty="0" smtClean="0"/>
              <a:t>Advances </a:t>
            </a:r>
            <a:r>
              <a:rPr lang="en-US" i="1" dirty="0"/>
              <a:t>in Rule-Based Modeling: Compartments, Energy, and Hybrid Simulation, with Application to Sepsis and Cell Signaling</a:t>
            </a:r>
            <a:r>
              <a:rPr lang="en-US" dirty="0" smtClean="0"/>
              <a:t>, PhD Thesis, </a:t>
            </a:r>
            <a:r>
              <a:rPr lang="en-US" dirty="0"/>
              <a:t>University of Pittsburgh School of </a:t>
            </a:r>
            <a:r>
              <a:rPr lang="en-US" dirty="0" smtClean="0"/>
              <a:t>Medicine.</a:t>
            </a:r>
          </a:p>
          <a:p>
            <a:pPr marL="0" indent="0">
              <a:spcBef>
                <a:spcPts val="0"/>
              </a:spcBef>
              <a:spcAft>
                <a:spcPts val="600"/>
              </a:spcAft>
              <a:buNone/>
            </a:pPr>
            <a:r>
              <a:rPr lang="en-US" dirty="0" smtClean="0"/>
              <a:t>J</a:t>
            </a:r>
            <a:r>
              <a:rPr lang="en-US" dirty="0"/>
              <a:t>. S. Hogg, L. </a:t>
            </a:r>
            <a:r>
              <a:rPr lang="en-US" dirty="0" smtClean="0"/>
              <a:t>A </a:t>
            </a:r>
            <a:r>
              <a:rPr lang="en-US" dirty="0"/>
              <a:t>Harris, L. J. Stover, N. S. Nair, and J. R. </a:t>
            </a:r>
            <a:r>
              <a:rPr lang="en-US" dirty="0" smtClean="0"/>
              <a:t>Faeder (2014) </a:t>
            </a:r>
            <a:r>
              <a:rPr lang="en-US" dirty="0"/>
              <a:t>“Exact hybrid particle/population simulation of rule-based models of biochemical systems.,” </a:t>
            </a:r>
            <a:r>
              <a:rPr lang="en-US" i="1" dirty="0" smtClean="0"/>
              <a:t>PLOS </a:t>
            </a:r>
            <a:r>
              <a:rPr lang="en-US" i="1" dirty="0" err="1"/>
              <a:t>Comput</a:t>
            </a:r>
            <a:r>
              <a:rPr lang="en-US" i="1" dirty="0"/>
              <a:t>. Biol.</a:t>
            </a:r>
            <a:r>
              <a:rPr lang="en-US" dirty="0"/>
              <a:t>, </a:t>
            </a:r>
            <a:r>
              <a:rPr lang="en-US" b="1" dirty="0" smtClean="0"/>
              <a:t>10</a:t>
            </a:r>
            <a:r>
              <a:rPr lang="en-US" dirty="0"/>
              <a:t>, </a:t>
            </a:r>
            <a:r>
              <a:rPr lang="en-US" dirty="0" smtClean="0"/>
              <a:t>e1003544.</a:t>
            </a:r>
          </a:p>
          <a:p>
            <a:pPr marL="0" indent="0">
              <a:spcBef>
                <a:spcPts val="0"/>
              </a:spcBef>
              <a:spcAft>
                <a:spcPts val="600"/>
              </a:spcAft>
              <a:buNone/>
            </a:pPr>
            <a:r>
              <a:rPr lang="en-US" dirty="0" smtClean="0"/>
              <a:t>J</a:t>
            </a:r>
            <a:r>
              <a:rPr lang="en-US" dirty="0"/>
              <a:t>. </a:t>
            </a:r>
            <a:r>
              <a:rPr lang="en-US" dirty="0" smtClean="0"/>
              <a:t>J. Tapia </a:t>
            </a:r>
            <a:r>
              <a:rPr lang="en-US" dirty="0"/>
              <a:t>and J. </a:t>
            </a:r>
            <a:r>
              <a:rPr lang="en-US" dirty="0" smtClean="0"/>
              <a:t>R. Faeder (2013) </a:t>
            </a:r>
            <a:r>
              <a:rPr lang="en-US" dirty="0"/>
              <a:t>“The Atomizer: Extracting Implicit Molecular Structure from Reaction Network Models,” in </a:t>
            </a:r>
            <a:r>
              <a:rPr lang="en-US" i="1" dirty="0"/>
              <a:t>Proceedings of the International Conference on Bioinformatics, Computational Biology and Biomedical Informatics (BCB’13)</a:t>
            </a:r>
            <a:r>
              <a:rPr lang="en-US" dirty="0"/>
              <a:t>, </a:t>
            </a:r>
            <a:r>
              <a:rPr lang="en-US" dirty="0" smtClean="0"/>
              <a:t>pp</a:t>
            </a:r>
            <a:r>
              <a:rPr lang="en-US" dirty="0"/>
              <a:t>. 726–727.</a:t>
            </a:r>
          </a:p>
        </p:txBody>
      </p:sp>
    </p:spTree>
    <p:extLst>
      <p:ext uri="{BB962C8B-B14F-4D97-AF65-F5344CB8AC3E}">
        <p14:creationId xmlns:p14="http://schemas.microsoft.com/office/powerpoint/2010/main" val="298857019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Hands-on Tutorial</a:t>
            </a:r>
            <a:endParaRPr lang="en-US" dirty="0"/>
          </a:p>
        </p:txBody>
      </p:sp>
      <p:sp>
        <p:nvSpPr>
          <p:cNvPr id="4" name="Text Placeholder 3"/>
          <p:cNvSpPr>
            <a:spLocks noGrp="1"/>
          </p:cNvSpPr>
          <p:nvPr>
            <p:ph type="body" idx="1"/>
          </p:nvPr>
        </p:nvSpPr>
        <p:spPr/>
        <p:txBody>
          <a:bodyPr/>
          <a:lstStyle/>
          <a:p>
            <a:endParaRPr lang="en-US"/>
          </a:p>
        </p:txBody>
      </p:sp>
    </p:spTree>
    <p:extLst>
      <p:ext uri="{BB962C8B-B14F-4D97-AF65-F5344CB8AC3E}">
        <p14:creationId xmlns:p14="http://schemas.microsoft.com/office/powerpoint/2010/main" val="1428986331"/>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048000" y="685800"/>
            <a:ext cx="5181600" cy="1200329"/>
          </a:xfrm>
          <a:prstGeom prst="rect">
            <a:avLst/>
          </a:prstGeom>
          <a:noFill/>
        </p:spPr>
        <p:txBody>
          <a:bodyPr wrap="square" rtlCol="0">
            <a:spAutoFit/>
          </a:bodyPr>
          <a:lstStyle/>
          <a:p>
            <a:r>
              <a:rPr lang="en-US" sz="3600" b="1" dirty="0" smtClean="0"/>
              <a:t>Technical Overview of the BioNetGen Language</a:t>
            </a:r>
            <a:endParaRPr lang="en-US" sz="3600" dirty="0"/>
          </a:p>
        </p:txBody>
      </p:sp>
      <p:pic>
        <p:nvPicPr>
          <p:cNvPr id="5" name="Picture 4"/>
          <p:cNvPicPr>
            <a:picLocks noChangeAspect="1"/>
          </p:cNvPicPr>
          <p:nvPr/>
        </p:nvPicPr>
        <p:blipFill>
          <a:blip r:embed="rId3"/>
          <a:stretch>
            <a:fillRect/>
          </a:stretch>
        </p:blipFill>
        <p:spPr>
          <a:xfrm>
            <a:off x="2438400" y="2895600"/>
            <a:ext cx="6530736" cy="1856405"/>
          </a:xfrm>
          <a:prstGeom prst="rect">
            <a:avLst/>
          </a:prstGeom>
        </p:spPr>
      </p:pic>
      <p:sp>
        <p:nvSpPr>
          <p:cNvPr id="7" name="TextBox 6"/>
          <p:cNvSpPr txBox="1"/>
          <p:nvPr/>
        </p:nvSpPr>
        <p:spPr>
          <a:xfrm>
            <a:off x="145353" y="1268048"/>
            <a:ext cx="1752600" cy="5355312"/>
          </a:xfrm>
          <a:prstGeom prst="rect">
            <a:avLst/>
          </a:prstGeom>
          <a:noFill/>
        </p:spPr>
        <p:txBody>
          <a:bodyPr wrap="square" rtlCol="0">
            <a:spAutoFit/>
          </a:bodyPr>
          <a:lstStyle/>
          <a:p>
            <a:r>
              <a:rPr lang="en-US" b="1" dirty="0" smtClean="0"/>
              <a:t>parameters</a:t>
            </a:r>
          </a:p>
          <a:p>
            <a:endParaRPr lang="en-US" dirty="0" smtClean="0"/>
          </a:p>
          <a:p>
            <a:endParaRPr lang="en-US" dirty="0" smtClean="0"/>
          </a:p>
          <a:p>
            <a:r>
              <a:rPr lang="en-US" b="1" dirty="0" smtClean="0"/>
              <a:t>molecule types</a:t>
            </a:r>
          </a:p>
          <a:p>
            <a:endParaRPr lang="en-US" b="1" dirty="0" smtClean="0"/>
          </a:p>
          <a:p>
            <a:endParaRPr lang="en-US" b="1" dirty="0" smtClean="0"/>
          </a:p>
          <a:p>
            <a:r>
              <a:rPr lang="en-US" b="1" dirty="0" smtClean="0"/>
              <a:t>seed species</a:t>
            </a:r>
          </a:p>
          <a:p>
            <a:endParaRPr lang="en-US" b="1" dirty="0" smtClean="0"/>
          </a:p>
          <a:p>
            <a:endParaRPr lang="en-US" b="1" dirty="0" smtClean="0"/>
          </a:p>
          <a:p>
            <a:r>
              <a:rPr lang="en-US" b="1" dirty="0" smtClean="0"/>
              <a:t>observables</a:t>
            </a:r>
          </a:p>
          <a:p>
            <a:endParaRPr lang="en-US" b="1" dirty="0" smtClean="0"/>
          </a:p>
          <a:p>
            <a:endParaRPr lang="en-US" b="1" dirty="0" smtClean="0"/>
          </a:p>
          <a:p>
            <a:r>
              <a:rPr lang="en-US" b="1" dirty="0" smtClean="0"/>
              <a:t>functions</a:t>
            </a:r>
          </a:p>
          <a:p>
            <a:endParaRPr lang="en-US" b="1" dirty="0" smtClean="0"/>
          </a:p>
          <a:p>
            <a:endParaRPr lang="en-US" b="1" dirty="0" smtClean="0"/>
          </a:p>
          <a:p>
            <a:r>
              <a:rPr lang="en-US" b="1" dirty="0" smtClean="0"/>
              <a:t>reaction rules</a:t>
            </a:r>
          </a:p>
          <a:p>
            <a:endParaRPr lang="en-US" b="1" dirty="0" smtClean="0"/>
          </a:p>
          <a:p>
            <a:endParaRPr lang="en-US" b="1" dirty="0" smtClean="0"/>
          </a:p>
          <a:p>
            <a:r>
              <a:rPr lang="en-US" b="1" dirty="0" smtClean="0"/>
              <a:t>actions</a:t>
            </a:r>
            <a:endParaRPr lang="en-US" dirty="0"/>
          </a:p>
        </p:txBody>
      </p:sp>
      <p:sp>
        <p:nvSpPr>
          <p:cNvPr id="3" name="TextBox 2"/>
          <p:cNvSpPr txBox="1"/>
          <p:nvPr/>
        </p:nvSpPr>
        <p:spPr>
          <a:xfrm>
            <a:off x="2516093" y="2710934"/>
            <a:ext cx="1063813" cy="369332"/>
          </a:xfrm>
          <a:prstGeom prst="rect">
            <a:avLst/>
          </a:prstGeom>
          <a:noFill/>
        </p:spPr>
        <p:txBody>
          <a:bodyPr wrap="none" rtlCol="0">
            <a:spAutoFit/>
          </a:bodyPr>
          <a:lstStyle/>
          <a:p>
            <a:r>
              <a:rPr lang="en-US" b="1" dirty="0" smtClean="0"/>
              <a:t>BNGL file</a:t>
            </a:r>
            <a:endParaRPr lang="en-US" b="1" dirty="0"/>
          </a:p>
        </p:txBody>
      </p:sp>
      <p:cxnSp>
        <p:nvCxnSpPr>
          <p:cNvPr id="9" name="Straight Connector 8"/>
          <p:cNvCxnSpPr/>
          <p:nvPr/>
        </p:nvCxnSpPr>
        <p:spPr>
          <a:xfrm flipH="1" flipV="1">
            <a:off x="1411069" y="1410993"/>
            <a:ext cx="1105024" cy="2081208"/>
          </a:xfrm>
          <a:prstGeom prst="line">
            <a:avLst/>
          </a:prstGeom>
          <a:ln>
            <a:prstDash val="dot"/>
          </a:ln>
        </p:spPr>
        <p:style>
          <a:lnRef idx="2">
            <a:schemeClr val="accent1"/>
          </a:lnRef>
          <a:fillRef idx="0">
            <a:schemeClr val="accent1"/>
          </a:fillRef>
          <a:effectRef idx="1">
            <a:schemeClr val="accent1"/>
          </a:effectRef>
          <a:fontRef idx="minor">
            <a:schemeClr val="tx1"/>
          </a:fontRef>
        </p:style>
      </p:cxnSp>
      <p:cxnSp>
        <p:nvCxnSpPr>
          <p:cNvPr id="10" name="Straight Connector 9"/>
          <p:cNvCxnSpPr>
            <a:stCxn id="5" idx="1"/>
          </p:cNvCxnSpPr>
          <p:nvPr/>
        </p:nvCxnSpPr>
        <p:spPr>
          <a:xfrm flipH="1">
            <a:off x="1575691" y="3823803"/>
            <a:ext cx="862709" cy="1761366"/>
          </a:xfrm>
          <a:prstGeom prst="line">
            <a:avLst/>
          </a:prstGeom>
          <a:ln>
            <a:prstDash val="dot"/>
          </a:ln>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flipH="1">
            <a:off x="979715" y="4103630"/>
            <a:ext cx="3100618" cy="2269342"/>
          </a:xfrm>
          <a:prstGeom prst="line">
            <a:avLst/>
          </a:prstGeom>
          <a:ln>
            <a:solidFill>
              <a:schemeClr val="accent4"/>
            </a:solidFill>
            <a:prstDash val="dot"/>
            <a:headEnd type="arrow"/>
            <a:tailEnd type="non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4922307"/>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44066" name="Object 2"/>
          <p:cNvGraphicFramePr>
            <a:graphicFrameLocks noChangeAspect="1"/>
          </p:cNvGraphicFramePr>
          <p:nvPr/>
        </p:nvGraphicFramePr>
        <p:xfrm>
          <a:off x="2133600" y="1523999"/>
          <a:ext cx="5715000" cy="5227427"/>
        </p:xfrm>
        <a:graphic>
          <a:graphicData uri="http://schemas.openxmlformats.org/presentationml/2006/ole">
            <mc:AlternateContent xmlns:mc="http://schemas.openxmlformats.org/markup-compatibility/2006">
              <mc:Choice xmlns:v="urn:schemas-microsoft-com:vml" Requires="v">
                <p:oleObj spid="_x0000_s2113" name="Document" r:id="rId3" imgW="2286000" imgH="2090928" progId="Word.Document.8">
                  <p:embed/>
                </p:oleObj>
              </mc:Choice>
              <mc:Fallback>
                <p:oleObj name="Document" r:id="rId3" imgW="2286000" imgH="2090928" progId="Word.Document.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33600" y="1523999"/>
                        <a:ext cx="5715000" cy="522742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Title 2"/>
          <p:cNvSpPr>
            <a:spLocks noGrp="1"/>
          </p:cNvSpPr>
          <p:nvPr>
            <p:ph type="title"/>
          </p:nvPr>
        </p:nvSpPr>
        <p:spPr/>
        <p:txBody>
          <a:bodyPr>
            <a:normAutofit/>
          </a:bodyPr>
          <a:lstStyle/>
          <a:p>
            <a:r>
              <a:rPr lang="en-US" dirty="0" smtClean="0"/>
              <a:t>Early events in </a:t>
            </a:r>
            <a:r>
              <a:rPr lang="en-US" dirty="0" err="1" smtClean="0"/>
              <a:t>Fc</a:t>
            </a:r>
            <a:r>
              <a:rPr lang="en-US" dirty="0" err="1" smtClean="0">
                <a:latin typeface="Symbol" charset="2"/>
                <a:cs typeface="Symbol" charset="2"/>
              </a:rPr>
              <a:t>ε</a:t>
            </a:r>
            <a:r>
              <a:rPr lang="en-US" dirty="0" err="1" smtClean="0"/>
              <a:t>RI</a:t>
            </a:r>
            <a:r>
              <a:rPr lang="en-US" dirty="0" smtClean="0"/>
              <a:t> signaling</a:t>
            </a:r>
            <a:endParaRPr lang="en-US" dirty="0"/>
          </a:p>
        </p:txBody>
      </p:sp>
    </p:spTree>
    <p:extLst>
      <p:ext uri="{BB962C8B-B14F-4D97-AF65-F5344CB8AC3E}">
        <p14:creationId xmlns:p14="http://schemas.microsoft.com/office/powerpoint/2010/main" val="255905324"/>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1: MM Mechanism</a:t>
            </a:r>
            <a:endParaRPr lang="en-US" dirty="0"/>
          </a:p>
        </p:txBody>
      </p:sp>
      <p:graphicFrame>
        <p:nvGraphicFramePr>
          <p:cNvPr id="3" name="Object 2"/>
          <p:cNvGraphicFramePr>
            <a:graphicFrameLocks noChangeAspect="1"/>
          </p:cNvGraphicFramePr>
          <p:nvPr>
            <p:extLst>
              <p:ext uri="{D42A27DB-BD31-4B8C-83A1-F6EECF244321}">
                <p14:modId xmlns:p14="http://schemas.microsoft.com/office/powerpoint/2010/main" val="1348806649"/>
              </p:ext>
            </p:extLst>
          </p:nvPr>
        </p:nvGraphicFramePr>
        <p:xfrm>
          <a:off x="2161431" y="1401135"/>
          <a:ext cx="4092671" cy="1080299"/>
        </p:xfrm>
        <a:graphic>
          <a:graphicData uri="http://schemas.openxmlformats.org/presentationml/2006/ole">
            <mc:AlternateContent xmlns:mc="http://schemas.openxmlformats.org/markup-compatibility/2006">
              <mc:Choice xmlns:v="urn:schemas-microsoft-com:vml" Requires="v">
                <p:oleObj spid="_x0000_s11322" name="Equation" r:id="rId3" imgW="2501900" imgH="660400" progId="Equation.3">
                  <p:embed/>
                </p:oleObj>
              </mc:Choice>
              <mc:Fallback>
                <p:oleObj name="Equation" r:id="rId3" imgW="2501900" imgH="660400" progId="Equation.3">
                  <p:embed/>
                  <p:pic>
                    <p:nvPicPr>
                      <p:cNvPr id="0" name=""/>
                      <p:cNvPicPr/>
                      <p:nvPr/>
                    </p:nvPicPr>
                    <p:blipFill>
                      <a:blip r:embed="rId4"/>
                      <a:stretch>
                        <a:fillRect/>
                      </a:stretch>
                    </p:blipFill>
                    <p:spPr>
                      <a:xfrm>
                        <a:off x="2161431" y="1401135"/>
                        <a:ext cx="4092671" cy="1080299"/>
                      </a:xfrm>
                      <a:prstGeom prst="rect">
                        <a:avLst/>
                      </a:prstGeom>
                    </p:spPr>
                  </p:pic>
                </p:oleObj>
              </mc:Fallback>
            </mc:AlternateContent>
          </a:graphicData>
        </a:graphic>
      </p:graphicFrame>
      <p:sp>
        <p:nvSpPr>
          <p:cNvPr id="4" name="TextBox 3"/>
          <p:cNvSpPr txBox="1"/>
          <p:nvPr/>
        </p:nvSpPr>
        <p:spPr>
          <a:xfrm>
            <a:off x="1789563" y="2565831"/>
            <a:ext cx="7147188" cy="646331"/>
          </a:xfrm>
          <a:prstGeom prst="rect">
            <a:avLst/>
          </a:prstGeom>
          <a:noFill/>
        </p:spPr>
        <p:txBody>
          <a:bodyPr wrap="square" rtlCol="0">
            <a:spAutoFit/>
          </a:bodyPr>
          <a:lstStyle/>
          <a:p>
            <a:r>
              <a:rPr lang="en-US" dirty="0" smtClean="0"/>
              <a:t>A BioNetGen model consists of a set of blocks, each beginning and ending with </a:t>
            </a:r>
            <a:r>
              <a:rPr lang="en-US" sz="1600" dirty="0" smtClean="0">
                <a:latin typeface="Courier"/>
                <a:cs typeface="Courier"/>
              </a:rPr>
              <a:t>begin &lt;</a:t>
            </a:r>
            <a:r>
              <a:rPr lang="en-US" sz="1600" dirty="0" err="1" smtClean="0">
                <a:latin typeface="Courier"/>
                <a:cs typeface="Courier"/>
              </a:rPr>
              <a:t>blockname</a:t>
            </a:r>
            <a:r>
              <a:rPr lang="en-US" sz="1600" dirty="0" smtClean="0">
                <a:latin typeface="Courier"/>
                <a:cs typeface="Courier"/>
              </a:rPr>
              <a:t>&gt; / end &lt;</a:t>
            </a:r>
            <a:r>
              <a:rPr lang="en-US" sz="1600" dirty="0" err="1" smtClean="0">
                <a:latin typeface="Courier"/>
                <a:cs typeface="Courier"/>
              </a:rPr>
              <a:t>blockname</a:t>
            </a:r>
            <a:r>
              <a:rPr lang="en-US" sz="1600" dirty="0" smtClean="0">
                <a:latin typeface="Courier"/>
                <a:cs typeface="Courier"/>
              </a:rPr>
              <a:t>&gt;</a:t>
            </a:r>
            <a:r>
              <a:rPr lang="en-US" dirty="0" smtClean="0"/>
              <a:t> respectively.</a:t>
            </a:r>
          </a:p>
        </p:txBody>
      </p:sp>
      <p:sp>
        <p:nvSpPr>
          <p:cNvPr id="5" name="TextBox 4"/>
          <p:cNvSpPr txBox="1"/>
          <p:nvPr/>
        </p:nvSpPr>
        <p:spPr>
          <a:xfrm>
            <a:off x="145353" y="1268048"/>
            <a:ext cx="1752600" cy="5355312"/>
          </a:xfrm>
          <a:prstGeom prst="rect">
            <a:avLst/>
          </a:prstGeom>
          <a:noFill/>
        </p:spPr>
        <p:txBody>
          <a:bodyPr wrap="square" rtlCol="0">
            <a:spAutoFit/>
          </a:bodyPr>
          <a:lstStyle/>
          <a:p>
            <a:r>
              <a:rPr lang="en-US" b="1" dirty="0" smtClean="0">
                <a:solidFill>
                  <a:schemeClr val="bg1">
                    <a:lumMod val="50000"/>
                  </a:schemeClr>
                </a:solidFill>
              </a:rPr>
              <a:t>parameters</a:t>
            </a:r>
          </a:p>
          <a:p>
            <a:endParaRPr lang="en-US" dirty="0" smtClean="0"/>
          </a:p>
          <a:p>
            <a:endParaRPr lang="en-US" dirty="0" smtClean="0"/>
          </a:p>
          <a:p>
            <a:r>
              <a:rPr lang="en-US" b="1" dirty="0" smtClean="0">
                <a:solidFill>
                  <a:schemeClr val="bg1">
                    <a:lumMod val="65000"/>
                  </a:schemeClr>
                </a:solidFill>
              </a:rPr>
              <a:t>molecule types</a:t>
            </a:r>
          </a:p>
          <a:p>
            <a:endParaRPr lang="en-US" b="1" dirty="0" smtClean="0">
              <a:solidFill>
                <a:schemeClr val="bg1">
                  <a:lumMod val="65000"/>
                </a:schemeClr>
              </a:solidFill>
            </a:endParaRPr>
          </a:p>
          <a:p>
            <a:endParaRPr lang="en-US" b="1" dirty="0" smtClean="0">
              <a:solidFill>
                <a:schemeClr val="bg1">
                  <a:lumMod val="65000"/>
                </a:schemeClr>
              </a:solidFill>
            </a:endParaRPr>
          </a:p>
          <a:p>
            <a:r>
              <a:rPr lang="en-US" b="1" dirty="0" smtClean="0">
                <a:solidFill>
                  <a:schemeClr val="bg1">
                    <a:lumMod val="65000"/>
                  </a:schemeClr>
                </a:solidFill>
              </a:rPr>
              <a:t>seed species</a:t>
            </a:r>
          </a:p>
          <a:p>
            <a:endParaRPr lang="en-US" b="1" dirty="0" smtClean="0">
              <a:solidFill>
                <a:schemeClr val="bg1">
                  <a:lumMod val="65000"/>
                </a:schemeClr>
              </a:solidFill>
            </a:endParaRPr>
          </a:p>
          <a:p>
            <a:endParaRPr lang="en-US" b="1" dirty="0" smtClean="0">
              <a:solidFill>
                <a:schemeClr val="bg1">
                  <a:lumMod val="65000"/>
                </a:schemeClr>
              </a:solidFill>
            </a:endParaRPr>
          </a:p>
          <a:p>
            <a:r>
              <a:rPr lang="en-US" b="1" dirty="0" smtClean="0">
                <a:solidFill>
                  <a:schemeClr val="bg1">
                    <a:lumMod val="65000"/>
                  </a:schemeClr>
                </a:solidFill>
              </a:rPr>
              <a:t>observables</a:t>
            </a:r>
          </a:p>
          <a:p>
            <a:endParaRPr lang="en-US" b="1" dirty="0" smtClean="0">
              <a:solidFill>
                <a:schemeClr val="bg1">
                  <a:lumMod val="65000"/>
                </a:schemeClr>
              </a:solidFill>
            </a:endParaRPr>
          </a:p>
          <a:p>
            <a:endParaRPr lang="en-US" b="1" dirty="0" smtClean="0">
              <a:solidFill>
                <a:schemeClr val="bg1">
                  <a:lumMod val="65000"/>
                </a:schemeClr>
              </a:solidFill>
            </a:endParaRPr>
          </a:p>
          <a:p>
            <a:r>
              <a:rPr lang="en-US" b="1" dirty="0" smtClean="0">
                <a:solidFill>
                  <a:schemeClr val="bg1">
                    <a:lumMod val="65000"/>
                  </a:schemeClr>
                </a:solidFill>
              </a:rPr>
              <a:t>functions</a:t>
            </a:r>
          </a:p>
          <a:p>
            <a:endParaRPr lang="en-US" b="1" dirty="0" smtClean="0">
              <a:solidFill>
                <a:schemeClr val="bg1">
                  <a:lumMod val="65000"/>
                </a:schemeClr>
              </a:solidFill>
            </a:endParaRPr>
          </a:p>
          <a:p>
            <a:endParaRPr lang="en-US" b="1" dirty="0" smtClean="0">
              <a:solidFill>
                <a:schemeClr val="bg1">
                  <a:lumMod val="65000"/>
                </a:schemeClr>
              </a:solidFill>
            </a:endParaRPr>
          </a:p>
          <a:p>
            <a:r>
              <a:rPr lang="en-US" b="1" dirty="0" smtClean="0">
                <a:solidFill>
                  <a:schemeClr val="bg1">
                    <a:lumMod val="65000"/>
                  </a:schemeClr>
                </a:solidFill>
              </a:rPr>
              <a:t>reaction rules</a:t>
            </a:r>
          </a:p>
          <a:p>
            <a:endParaRPr lang="en-US" b="1" dirty="0" smtClean="0">
              <a:solidFill>
                <a:schemeClr val="bg1">
                  <a:lumMod val="65000"/>
                </a:schemeClr>
              </a:solidFill>
            </a:endParaRPr>
          </a:p>
          <a:p>
            <a:endParaRPr lang="en-US" b="1" dirty="0" smtClean="0">
              <a:solidFill>
                <a:schemeClr val="bg1">
                  <a:lumMod val="65000"/>
                </a:schemeClr>
              </a:solidFill>
            </a:endParaRPr>
          </a:p>
          <a:p>
            <a:r>
              <a:rPr lang="en-US" b="1" dirty="0" smtClean="0">
                <a:solidFill>
                  <a:schemeClr val="bg1">
                    <a:lumMod val="65000"/>
                  </a:schemeClr>
                </a:solidFill>
              </a:rPr>
              <a:t>actions</a:t>
            </a:r>
            <a:endParaRPr lang="en-US" dirty="0">
              <a:solidFill>
                <a:schemeClr val="bg1">
                  <a:lumMod val="65000"/>
                </a:schemeClr>
              </a:solidFill>
            </a:endParaRPr>
          </a:p>
        </p:txBody>
      </p:sp>
    </p:spTree>
    <p:extLst>
      <p:ext uri="{BB962C8B-B14F-4D97-AF65-F5344CB8AC3E}">
        <p14:creationId xmlns:p14="http://schemas.microsoft.com/office/powerpoint/2010/main" val="3733747791"/>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1: MM Mechanism</a:t>
            </a:r>
            <a:endParaRPr lang="en-US" dirty="0"/>
          </a:p>
        </p:txBody>
      </p:sp>
      <p:graphicFrame>
        <p:nvGraphicFramePr>
          <p:cNvPr id="3" name="Object 2"/>
          <p:cNvGraphicFramePr>
            <a:graphicFrameLocks noChangeAspect="1"/>
          </p:cNvGraphicFramePr>
          <p:nvPr>
            <p:extLst>
              <p:ext uri="{D42A27DB-BD31-4B8C-83A1-F6EECF244321}">
                <p14:modId xmlns:p14="http://schemas.microsoft.com/office/powerpoint/2010/main" val="127689512"/>
              </p:ext>
            </p:extLst>
          </p:nvPr>
        </p:nvGraphicFramePr>
        <p:xfrm>
          <a:off x="2161431" y="1401135"/>
          <a:ext cx="4092671" cy="1080299"/>
        </p:xfrm>
        <a:graphic>
          <a:graphicData uri="http://schemas.openxmlformats.org/presentationml/2006/ole">
            <mc:AlternateContent xmlns:mc="http://schemas.openxmlformats.org/markup-compatibility/2006">
              <mc:Choice xmlns:v="urn:schemas-microsoft-com:vml" Requires="v">
                <p:oleObj spid="_x0000_s27696" name="Equation" r:id="rId3" imgW="2501900" imgH="660400" progId="Equation.3">
                  <p:embed/>
                </p:oleObj>
              </mc:Choice>
              <mc:Fallback>
                <p:oleObj name="Equation" r:id="rId3" imgW="2501900" imgH="660400" progId="Equation.3">
                  <p:embed/>
                  <p:pic>
                    <p:nvPicPr>
                      <p:cNvPr id="0" name=""/>
                      <p:cNvPicPr/>
                      <p:nvPr/>
                    </p:nvPicPr>
                    <p:blipFill>
                      <a:blip r:embed="rId4"/>
                      <a:stretch>
                        <a:fillRect/>
                      </a:stretch>
                    </p:blipFill>
                    <p:spPr>
                      <a:xfrm>
                        <a:off x="2161431" y="1401135"/>
                        <a:ext cx="4092671" cy="1080299"/>
                      </a:xfrm>
                      <a:prstGeom prst="rect">
                        <a:avLst/>
                      </a:prstGeom>
                    </p:spPr>
                  </p:pic>
                </p:oleObj>
              </mc:Fallback>
            </mc:AlternateContent>
          </a:graphicData>
        </a:graphic>
      </p:graphicFrame>
      <p:sp>
        <p:nvSpPr>
          <p:cNvPr id="4" name="TextBox 3"/>
          <p:cNvSpPr txBox="1"/>
          <p:nvPr/>
        </p:nvSpPr>
        <p:spPr>
          <a:xfrm>
            <a:off x="1789563" y="2565831"/>
            <a:ext cx="7147188" cy="1200329"/>
          </a:xfrm>
          <a:prstGeom prst="rect">
            <a:avLst/>
          </a:prstGeom>
          <a:noFill/>
        </p:spPr>
        <p:txBody>
          <a:bodyPr wrap="square" rtlCol="0">
            <a:spAutoFit/>
          </a:bodyPr>
          <a:lstStyle/>
          <a:p>
            <a:r>
              <a:rPr lang="en-US" u="sng" dirty="0" smtClean="0"/>
              <a:t>parameters</a:t>
            </a:r>
            <a:r>
              <a:rPr lang="en-US" dirty="0" smtClean="0"/>
              <a:t> – model constants are defined here.  </a:t>
            </a:r>
            <a:r>
              <a:rPr lang="en-US" i="1" dirty="0" smtClean="0"/>
              <a:t>The user is responsible for using a consistent set of units, which should be indicated in the associated comments</a:t>
            </a:r>
            <a:r>
              <a:rPr lang="en-US" dirty="0" smtClean="0"/>
              <a:t>.</a:t>
            </a:r>
            <a:endParaRPr lang="en-US" u="sng" dirty="0" smtClean="0"/>
          </a:p>
          <a:p>
            <a:endParaRPr lang="en-US" u="sng" dirty="0" smtClean="0"/>
          </a:p>
        </p:txBody>
      </p:sp>
      <p:sp>
        <p:nvSpPr>
          <p:cNvPr id="5" name="TextBox 4"/>
          <p:cNvSpPr txBox="1"/>
          <p:nvPr/>
        </p:nvSpPr>
        <p:spPr>
          <a:xfrm>
            <a:off x="145353" y="1268048"/>
            <a:ext cx="1752600" cy="5355312"/>
          </a:xfrm>
          <a:prstGeom prst="rect">
            <a:avLst/>
          </a:prstGeom>
          <a:noFill/>
        </p:spPr>
        <p:txBody>
          <a:bodyPr wrap="square" rtlCol="0">
            <a:spAutoFit/>
          </a:bodyPr>
          <a:lstStyle/>
          <a:p>
            <a:r>
              <a:rPr lang="en-US" b="1" dirty="0" smtClean="0"/>
              <a:t>parameters</a:t>
            </a:r>
          </a:p>
          <a:p>
            <a:endParaRPr lang="en-US" dirty="0" smtClean="0"/>
          </a:p>
          <a:p>
            <a:endParaRPr lang="en-US" dirty="0" smtClean="0"/>
          </a:p>
          <a:p>
            <a:r>
              <a:rPr lang="en-US" b="1" dirty="0" smtClean="0">
                <a:solidFill>
                  <a:schemeClr val="bg1">
                    <a:lumMod val="65000"/>
                  </a:schemeClr>
                </a:solidFill>
              </a:rPr>
              <a:t>molecule types</a:t>
            </a:r>
          </a:p>
          <a:p>
            <a:endParaRPr lang="en-US" b="1" dirty="0" smtClean="0">
              <a:solidFill>
                <a:schemeClr val="bg1">
                  <a:lumMod val="65000"/>
                </a:schemeClr>
              </a:solidFill>
            </a:endParaRPr>
          </a:p>
          <a:p>
            <a:endParaRPr lang="en-US" b="1" dirty="0" smtClean="0">
              <a:solidFill>
                <a:schemeClr val="bg1">
                  <a:lumMod val="65000"/>
                </a:schemeClr>
              </a:solidFill>
            </a:endParaRPr>
          </a:p>
          <a:p>
            <a:r>
              <a:rPr lang="en-US" b="1" dirty="0" smtClean="0">
                <a:solidFill>
                  <a:schemeClr val="bg1">
                    <a:lumMod val="65000"/>
                  </a:schemeClr>
                </a:solidFill>
              </a:rPr>
              <a:t>seed species</a:t>
            </a:r>
          </a:p>
          <a:p>
            <a:endParaRPr lang="en-US" b="1" dirty="0" smtClean="0">
              <a:solidFill>
                <a:schemeClr val="bg1">
                  <a:lumMod val="65000"/>
                </a:schemeClr>
              </a:solidFill>
            </a:endParaRPr>
          </a:p>
          <a:p>
            <a:endParaRPr lang="en-US" b="1" dirty="0" smtClean="0">
              <a:solidFill>
                <a:schemeClr val="bg1">
                  <a:lumMod val="65000"/>
                </a:schemeClr>
              </a:solidFill>
            </a:endParaRPr>
          </a:p>
          <a:p>
            <a:r>
              <a:rPr lang="en-US" b="1" dirty="0" smtClean="0">
                <a:solidFill>
                  <a:schemeClr val="bg1">
                    <a:lumMod val="65000"/>
                  </a:schemeClr>
                </a:solidFill>
              </a:rPr>
              <a:t>observables</a:t>
            </a:r>
          </a:p>
          <a:p>
            <a:endParaRPr lang="en-US" b="1" dirty="0" smtClean="0">
              <a:solidFill>
                <a:schemeClr val="bg1">
                  <a:lumMod val="65000"/>
                </a:schemeClr>
              </a:solidFill>
            </a:endParaRPr>
          </a:p>
          <a:p>
            <a:endParaRPr lang="en-US" b="1" dirty="0" smtClean="0">
              <a:solidFill>
                <a:schemeClr val="bg1">
                  <a:lumMod val="65000"/>
                </a:schemeClr>
              </a:solidFill>
            </a:endParaRPr>
          </a:p>
          <a:p>
            <a:r>
              <a:rPr lang="en-US" b="1" dirty="0" smtClean="0">
                <a:solidFill>
                  <a:schemeClr val="bg1">
                    <a:lumMod val="65000"/>
                  </a:schemeClr>
                </a:solidFill>
              </a:rPr>
              <a:t>functions</a:t>
            </a:r>
          </a:p>
          <a:p>
            <a:endParaRPr lang="en-US" b="1" dirty="0" smtClean="0">
              <a:solidFill>
                <a:schemeClr val="bg1">
                  <a:lumMod val="65000"/>
                </a:schemeClr>
              </a:solidFill>
            </a:endParaRPr>
          </a:p>
          <a:p>
            <a:endParaRPr lang="en-US" b="1" dirty="0" smtClean="0">
              <a:solidFill>
                <a:schemeClr val="bg1">
                  <a:lumMod val="65000"/>
                </a:schemeClr>
              </a:solidFill>
            </a:endParaRPr>
          </a:p>
          <a:p>
            <a:r>
              <a:rPr lang="en-US" b="1" dirty="0" smtClean="0">
                <a:solidFill>
                  <a:schemeClr val="bg1">
                    <a:lumMod val="65000"/>
                  </a:schemeClr>
                </a:solidFill>
              </a:rPr>
              <a:t>reaction rules</a:t>
            </a:r>
          </a:p>
          <a:p>
            <a:endParaRPr lang="en-US" b="1" dirty="0" smtClean="0">
              <a:solidFill>
                <a:schemeClr val="bg1">
                  <a:lumMod val="65000"/>
                </a:schemeClr>
              </a:solidFill>
            </a:endParaRPr>
          </a:p>
          <a:p>
            <a:endParaRPr lang="en-US" b="1" dirty="0" smtClean="0">
              <a:solidFill>
                <a:schemeClr val="bg1">
                  <a:lumMod val="65000"/>
                </a:schemeClr>
              </a:solidFill>
            </a:endParaRPr>
          </a:p>
          <a:p>
            <a:r>
              <a:rPr lang="en-US" b="1" dirty="0" smtClean="0">
                <a:solidFill>
                  <a:schemeClr val="bg1">
                    <a:lumMod val="65000"/>
                  </a:schemeClr>
                </a:solidFill>
              </a:rPr>
              <a:t>actions</a:t>
            </a:r>
            <a:endParaRPr lang="en-US" dirty="0">
              <a:solidFill>
                <a:schemeClr val="bg1">
                  <a:lumMod val="65000"/>
                </a:schemeClr>
              </a:solidFill>
            </a:endParaRPr>
          </a:p>
        </p:txBody>
      </p:sp>
    </p:spTree>
    <p:extLst>
      <p:ext uri="{BB962C8B-B14F-4D97-AF65-F5344CB8AC3E}">
        <p14:creationId xmlns:p14="http://schemas.microsoft.com/office/powerpoint/2010/main" val="2846692215"/>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1: MM Mechanism</a:t>
            </a:r>
            <a:endParaRPr lang="en-US" dirty="0"/>
          </a:p>
        </p:txBody>
      </p:sp>
      <p:graphicFrame>
        <p:nvGraphicFramePr>
          <p:cNvPr id="3" name="Object 2"/>
          <p:cNvGraphicFramePr>
            <a:graphicFrameLocks noChangeAspect="1"/>
          </p:cNvGraphicFramePr>
          <p:nvPr>
            <p:extLst>
              <p:ext uri="{D42A27DB-BD31-4B8C-83A1-F6EECF244321}">
                <p14:modId xmlns:p14="http://schemas.microsoft.com/office/powerpoint/2010/main" val="942270338"/>
              </p:ext>
            </p:extLst>
          </p:nvPr>
        </p:nvGraphicFramePr>
        <p:xfrm>
          <a:off x="2161431" y="1401135"/>
          <a:ext cx="4092671" cy="1080299"/>
        </p:xfrm>
        <a:graphic>
          <a:graphicData uri="http://schemas.openxmlformats.org/presentationml/2006/ole">
            <mc:AlternateContent xmlns:mc="http://schemas.openxmlformats.org/markup-compatibility/2006">
              <mc:Choice xmlns:v="urn:schemas-microsoft-com:vml" Requires="v">
                <p:oleObj spid="_x0000_s26674" name="Equation" r:id="rId3" imgW="2501900" imgH="660400" progId="Equation.3">
                  <p:embed/>
                </p:oleObj>
              </mc:Choice>
              <mc:Fallback>
                <p:oleObj name="Equation" r:id="rId3" imgW="2501900" imgH="660400" progId="Equation.3">
                  <p:embed/>
                  <p:pic>
                    <p:nvPicPr>
                      <p:cNvPr id="0" name=""/>
                      <p:cNvPicPr/>
                      <p:nvPr/>
                    </p:nvPicPr>
                    <p:blipFill>
                      <a:blip r:embed="rId4"/>
                      <a:stretch>
                        <a:fillRect/>
                      </a:stretch>
                    </p:blipFill>
                    <p:spPr>
                      <a:xfrm>
                        <a:off x="2161431" y="1401135"/>
                        <a:ext cx="4092671" cy="1080299"/>
                      </a:xfrm>
                      <a:prstGeom prst="rect">
                        <a:avLst/>
                      </a:prstGeom>
                    </p:spPr>
                  </p:pic>
                </p:oleObj>
              </mc:Fallback>
            </mc:AlternateContent>
          </a:graphicData>
        </a:graphic>
      </p:graphicFrame>
      <p:sp>
        <p:nvSpPr>
          <p:cNvPr id="4" name="TextBox 3"/>
          <p:cNvSpPr txBox="1"/>
          <p:nvPr/>
        </p:nvSpPr>
        <p:spPr>
          <a:xfrm>
            <a:off x="1789563" y="2565831"/>
            <a:ext cx="7147188" cy="3970318"/>
          </a:xfrm>
          <a:prstGeom prst="rect">
            <a:avLst/>
          </a:prstGeom>
          <a:noFill/>
        </p:spPr>
        <p:txBody>
          <a:bodyPr wrap="square" rtlCol="0">
            <a:spAutoFit/>
          </a:bodyPr>
          <a:lstStyle/>
          <a:p>
            <a:r>
              <a:rPr lang="en-US" dirty="0">
                <a:latin typeface="Courier"/>
                <a:cs typeface="Courier"/>
              </a:rPr>
              <a:t>begin parameters</a:t>
            </a:r>
          </a:p>
          <a:p>
            <a:r>
              <a:rPr lang="en-US" dirty="0">
                <a:latin typeface="Courier"/>
                <a:cs typeface="Courier"/>
              </a:rPr>
              <a:t>  </a:t>
            </a:r>
            <a:r>
              <a:rPr lang="en-US" dirty="0">
                <a:solidFill>
                  <a:schemeClr val="bg1">
                    <a:lumMod val="50000"/>
                  </a:schemeClr>
                </a:solidFill>
                <a:latin typeface="Courier"/>
                <a:cs typeface="Courier"/>
              </a:rPr>
              <a:t># Avogadro's number- scaled for </a:t>
            </a:r>
            <a:r>
              <a:rPr lang="en-US" dirty="0" err="1">
                <a:solidFill>
                  <a:schemeClr val="bg1">
                    <a:lumMod val="50000"/>
                  </a:schemeClr>
                </a:solidFill>
                <a:latin typeface="Courier"/>
                <a:cs typeface="Courier"/>
              </a:rPr>
              <a:t>umol</a:t>
            </a:r>
            <a:endParaRPr lang="en-US" dirty="0">
              <a:solidFill>
                <a:schemeClr val="bg1">
                  <a:lumMod val="50000"/>
                </a:schemeClr>
              </a:solidFill>
              <a:latin typeface="Courier"/>
              <a:cs typeface="Courier"/>
            </a:endParaRPr>
          </a:p>
          <a:p>
            <a:r>
              <a:rPr lang="en-US" dirty="0">
                <a:latin typeface="Courier"/>
                <a:cs typeface="Courier"/>
              </a:rPr>
              <a:t>  NA 6.02e23/1e6</a:t>
            </a:r>
          </a:p>
          <a:p>
            <a:r>
              <a:rPr lang="en-US" dirty="0">
                <a:latin typeface="Courier"/>
                <a:cs typeface="Courier"/>
              </a:rPr>
              <a:t>  # Cell volume</a:t>
            </a:r>
          </a:p>
          <a:p>
            <a:r>
              <a:rPr lang="en-US" dirty="0">
                <a:latin typeface="Courier"/>
                <a:cs typeface="Courier"/>
              </a:rPr>
              <a:t>  V 1e-12 </a:t>
            </a:r>
            <a:r>
              <a:rPr lang="en-US" dirty="0">
                <a:solidFill>
                  <a:srgbClr val="7F7F7F"/>
                </a:solidFill>
                <a:latin typeface="Courier"/>
                <a:cs typeface="Courier"/>
              </a:rPr>
              <a:t># liters - typical for eukaryote</a:t>
            </a:r>
          </a:p>
          <a:p>
            <a:r>
              <a:rPr lang="en-US" dirty="0">
                <a:latin typeface="Courier"/>
                <a:cs typeface="Courier"/>
              </a:rPr>
              <a:t>  </a:t>
            </a:r>
            <a:r>
              <a:rPr lang="en-US" dirty="0">
                <a:solidFill>
                  <a:srgbClr val="7F7F7F"/>
                </a:solidFill>
                <a:latin typeface="Courier"/>
                <a:cs typeface="Courier"/>
              </a:rPr>
              <a:t># Rate constants</a:t>
            </a:r>
          </a:p>
          <a:p>
            <a:r>
              <a:rPr lang="en-US" dirty="0">
                <a:latin typeface="Courier"/>
                <a:cs typeface="Courier"/>
              </a:rPr>
              <a:t>  </a:t>
            </a:r>
            <a:r>
              <a:rPr lang="en-US" dirty="0" smtClean="0">
                <a:latin typeface="Courier"/>
                <a:cs typeface="Courier"/>
              </a:rPr>
              <a:t>kp1   </a:t>
            </a:r>
            <a:r>
              <a:rPr lang="en-US" dirty="0">
                <a:latin typeface="Courier"/>
                <a:cs typeface="Courier"/>
              </a:rPr>
              <a:t>1.0/(NA*V) </a:t>
            </a:r>
            <a:r>
              <a:rPr lang="en-US" dirty="0">
                <a:solidFill>
                  <a:srgbClr val="7F7F7F"/>
                </a:solidFill>
                <a:latin typeface="Courier"/>
                <a:cs typeface="Courier"/>
              </a:rPr>
              <a:t># 1/</a:t>
            </a:r>
            <a:r>
              <a:rPr lang="en-US" dirty="0" err="1">
                <a:solidFill>
                  <a:srgbClr val="7F7F7F"/>
                </a:solidFill>
                <a:latin typeface="Courier"/>
                <a:cs typeface="Courier"/>
              </a:rPr>
              <a:t>uM</a:t>
            </a:r>
            <a:r>
              <a:rPr lang="en-US" dirty="0">
                <a:solidFill>
                  <a:srgbClr val="7F7F7F"/>
                </a:solidFill>
                <a:latin typeface="Courier"/>
                <a:cs typeface="Courier"/>
              </a:rPr>
              <a:t> 1/s-&gt; 1/</a:t>
            </a:r>
            <a:r>
              <a:rPr lang="en-US" dirty="0" err="1">
                <a:solidFill>
                  <a:srgbClr val="7F7F7F"/>
                </a:solidFill>
                <a:latin typeface="Courier"/>
                <a:cs typeface="Courier"/>
              </a:rPr>
              <a:t>molec</a:t>
            </a:r>
            <a:r>
              <a:rPr lang="en-US" dirty="0">
                <a:solidFill>
                  <a:srgbClr val="7F7F7F"/>
                </a:solidFill>
                <a:latin typeface="Courier"/>
                <a:cs typeface="Courier"/>
              </a:rPr>
              <a:t> 1/s</a:t>
            </a:r>
          </a:p>
          <a:p>
            <a:r>
              <a:rPr lang="en-US" dirty="0">
                <a:latin typeface="Courier"/>
                <a:cs typeface="Courier"/>
              </a:rPr>
              <a:t>  </a:t>
            </a:r>
            <a:r>
              <a:rPr lang="en-US" dirty="0" smtClean="0">
                <a:latin typeface="Courier"/>
                <a:cs typeface="Courier"/>
              </a:rPr>
              <a:t>km1   </a:t>
            </a:r>
            <a:r>
              <a:rPr lang="en-US" dirty="0">
                <a:latin typeface="Courier"/>
                <a:cs typeface="Courier"/>
              </a:rPr>
              <a:t>1.0e-1 </a:t>
            </a:r>
            <a:r>
              <a:rPr lang="en-US" dirty="0">
                <a:solidFill>
                  <a:srgbClr val="7F7F7F"/>
                </a:solidFill>
                <a:latin typeface="Courier"/>
                <a:cs typeface="Courier"/>
              </a:rPr>
              <a:t># 1/s</a:t>
            </a:r>
          </a:p>
          <a:p>
            <a:r>
              <a:rPr lang="en-US" dirty="0">
                <a:latin typeface="Courier"/>
                <a:cs typeface="Courier"/>
              </a:rPr>
              <a:t>  </a:t>
            </a:r>
            <a:r>
              <a:rPr lang="en-US" dirty="0" smtClean="0">
                <a:latin typeface="Courier"/>
                <a:cs typeface="Courier"/>
              </a:rPr>
              <a:t>k2    </a:t>
            </a:r>
            <a:r>
              <a:rPr lang="en-US" dirty="0">
                <a:latin typeface="Courier"/>
                <a:cs typeface="Courier"/>
              </a:rPr>
              <a:t>1.0e-2 </a:t>
            </a:r>
            <a:r>
              <a:rPr lang="en-US" dirty="0">
                <a:solidFill>
                  <a:srgbClr val="7F7F7F"/>
                </a:solidFill>
                <a:latin typeface="Courier"/>
                <a:cs typeface="Courier"/>
              </a:rPr>
              <a:t># 1/s</a:t>
            </a:r>
          </a:p>
          <a:p>
            <a:r>
              <a:rPr lang="en-US" dirty="0">
                <a:latin typeface="Courier"/>
                <a:cs typeface="Courier"/>
              </a:rPr>
              <a:t>  </a:t>
            </a:r>
          </a:p>
          <a:p>
            <a:r>
              <a:rPr lang="en-US" dirty="0">
                <a:latin typeface="Courier"/>
                <a:cs typeface="Courier"/>
              </a:rPr>
              <a:t>  </a:t>
            </a:r>
            <a:r>
              <a:rPr lang="en-US" dirty="0">
                <a:solidFill>
                  <a:srgbClr val="7F7F7F"/>
                </a:solidFill>
                <a:latin typeface="Courier"/>
                <a:cs typeface="Courier"/>
              </a:rPr>
              <a:t># Initial concentrations</a:t>
            </a:r>
          </a:p>
          <a:p>
            <a:r>
              <a:rPr lang="en-US" dirty="0">
                <a:latin typeface="Courier"/>
                <a:cs typeface="Courier"/>
              </a:rPr>
              <a:t>  E0 0.01*NA*V </a:t>
            </a:r>
            <a:r>
              <a:rPr lang="en-US" dirty="0">
                <a:solidFill>
                  <a:srgbClr val="7F7F7F"/>
                </a:solidFill>
                <a:latin typeface="Courier"/>
                <a:cs typeface="Courier"/>
              </a:rPr>
              <a:t># </a:t>
            </a:r>
            <a:r>
              <a:rPr lang="en-US" dirty="0" err="1">
                <a:solidFill>
                  <a:srgbClr val="7F7F7F"/>
                </a:solidFill>
                <a:latin typeface="Courier"/>
                <a:cs typeface="Courier"/>
              </a:rPr>
              <a:t>uM</a:t>
            </a:r>
            <a:r>
              <a:rPr lang="en-US" dirty="0">
                <a:solidFill>
                  <a:srgbClr val="7F7F7F"/>
                </a:solidFill>
                <a:latin typeface="Courier"/>
                <a:cs typeface="Courier"/>
              </a:rPr>
              <a:t> -&gt; </a:t>
            </a:r>
            <a:r>
              <a:rPr lang="en-US" dirty="0" err="1">
                <a:solidFill>
                  <a:srgbClr val="7F7F7F"/>
                </a:solidFill>
                <a:latin typeface="Courier"/>
                <a:cs typeface="Courier"/>
              </a:rPr>
              <a:t>molec</a:t>
            </a:r>
            <a:r>
              <a:rPr lang="en-US" dirty="0">
                <a:solidFill>
                  <a:srgbClr val="7F7F7F"/>
                </a:solidFill>
                <a:latin typeface="Courier"/>
                <a:cs typeface="Courier"/>
              </a:rPr>
              <a:t> / cell</a:t>
            </a:r>
          </a:p>
          <a:p>
            <a:r>
              <a:rPr lang="en-US" dirty="0">
                <a:latin typeface="Courier"/>
                <a:cs typeface="Courier"/>
              </a:rPr>
              <a:t>  S0 1.0*NA*V </a:t>
            </a:r>
            <a:r>
              <a:rPr lang="en-US" dirty="0">
                <a:solidFill>
                  <a:srgbClr val="7F7F7F"/>
                </a:solidFill>
                <a:latin typeface="Courier"/>
                <a:cs typeface="Courier"/>
              </a:rPr>
              <a:t># </a:t>
            </a:r>
            <a:r>
              <a:rPr lang="en-US" dirty="0" err="1">
                <a:solidFill>
                  <a:srgbClr val="7F7F7F"/>
                </a:solidFill>
                <a:latin typeface="Courier"/>
                <a:cs typeface="Courier"/>
              </a:rPr>
              <a:t>uM</a:t>
            </a:r>
            <a:r>
              <a:rPr lang="en-US" dirty="0">
                <a:solidFill>
                  <a:srgbClr val="7F7F7F"/>
                </a:solidFill>
                <a:latin typeface="Courier"/>
                <a:cs typeface="Courier"/>
              </a:rPr>
              <a:t> -&gt; </a:t>
            </a:r>
            <a:r>
              <a:rPr lang="en-US" dirty="0" err="1">
                <a:solidFill>
                  <a:srgbClr val="7F7F7F"/>
                </a:solidFill>
                <a:latin typeface="Courier"/>
                <a:cs typeface="Courier"/>
              </a:rPr>
              <a:t>molec</a:t>
            </a:r>
            <a:r>
              <a:rPr lang="en-US" dirty="0">
                <a:solidFill>
                  <a:srgbClr val="7F7F7F"/>
                </a:solidFill>
                <a:latin typeface="Courier"/>
                <a:cs typeface="Courier"/>
              </a:rPr>
              <a:t> / cell</a:t>
            </a:r>
          </a:p>
          <a:p>
            <a:r>
              <a:rPr lang="en-US" dirty="0">
                <a:latin typeface="Courier"/>
                <a:cs typeface="Courier"/>
              </a:rPr>
              <a:t>end </a:t>
            </a:r>
            <a:r>
              <a:rPr lang="en-US" dirty="0" smtClean="0">
                <a:latin typeface="Courier"/>
                <a:cs typeface="Courier"/>
              </a:rPr>
              <a:t>parameters</a:t>
            </a:r>
            <a:endParaRPr lang="en-US" dirty="0">
              <a:latin typeface="Courier"/>
              <a:cs typeface="Courier"/>
            </a:endParaRPr>
          </a:p>
        </p:txBody>
      </p:sp>
      <p:sp>
        <p:nvSpPr>
          <p:cNvPr id="5" name="TextBox 4"/>
          <p:cNvSpPr txBox="1"/>
          <p:nvPr/>
        </p:nvSpPr>
        <p:spPr>
          <a:xfrm>
            <a:off x="145353" y="1268048"/>
            <a:ext cx="1752600" cy="5355312"/>
          </a:xfrm>
          <a:prstGeom prst="rect">
            <a:avLst/>
          </a:prstGeom>
          <a:noFill/>
        </p:spPr>
        <p:txBody>
          <a:bodyPr wrap="square" rtlCol="0">
            <a:spAutoFit/>
          </a:bodyPr>
          <a:lstStyle/>
          <a:p>
            <a:r>
              <a:rPr lang="en-US" b="1" dirty="0" smtClean="0"/>
              <a:t>parameters</a:t>
            </a:r>
          </a:p>
          <a:p>
            <a:endParaRPr lang="en-US" dirty="0" smtClean="0"/>
          </a:p>
          <a:p>
            <a:endParaRPr lang="en-US" dirty="0" smtClean="0"/>
          </a:p>
          <a:p>
            <a:r>
              <a:rPr lang="en-US" b="1" dirty="0" smtClean="0">
                <a:solidFill>
                  <a:schemeClr val="bg1">
                    <a:lumMod val="65000"/>
                  </a:schemeClr>
                </a:solidFill>
              </a:rPr>
              <a:t>molecule types</a:t>
            </a:r>
          </a:p>
          <a:p>
            <a:endParaRPr lang="en-US" b="1" dirty="0" smtClean="0">
              <a:solidFill>
                <a:schemeClr val="bg1">
                  <a:lumMod val="65000"/>
                </a:schemeClr>
              </a:solidFill>
            </a:endParaRPr>
          </a:p>
          <a:p>
            <a:endParaRPr lang="en-US" b="1" dirty="0" smtClean="0">
              <a:solidFill>
                <a:schemeClr val="bg1">
                  <a:lumMod val="65000"/>
                </a:schemeClr>
              </a:solidFill>
            </a:endParaRPr>
          </a:p>
          <a:p>
            <a:r>
              <a:rPr lang="en-US" b="1" dirty="0" smtClean="0">
                <a:solidFill>
                  <a:schemeClr val="bg1">
                    <a:lumMod val="65000"/>
                  </a:schemeClr>
                </a:solidFill>
              </a:rPr>
              <a:t>seed species</a:t>
            </a:r>
          </a:p>
          <a:p>
            <a:endParaRPr lang="en-US" b="1" dirty="0" smtClean="0">
              <a:solidFill>
                <a:schemeClr val="bg1">
                  <a:lumMod val="65000"/>
                </a:schemeClr>
              </a:solidFill>
            </a:endParaRPr>
          </a:p>
          <a:p>
            <a:endParaRPr lang="en-US" b="1" dirty="0" smtClean="0">
              <a:solidFill>
                <a:schemeClr val="bg1">
                  <a:lumMod val="65000"/>
                </a:schemeClr>
              </a:solidFill>
            </a:endParaRPr>
          </a:p>
          <a:p>
            <a:r>
              <a:rPr lang="en-US" b="1" dirty="0" smtClean="0">
                <a:solidFill>
                  <a:schemeClr val="bg1">
                    <a:lumMod val="65000"/>
                  </a:schemeClr>
                </a:solidFill>
              </a:rPr>
              <a:t>observables</a:t>
            </a:r>
          </a:p>
          <a:p>
            <a:endParaRPr lang="en-US" b="1" dirty="0" smtClean="0">
              <a:solidFill>
                <a:schemeClr val="bg1">
                  <a:lumMod val="65000"/>
                </a:schemeClr>
              </a:solidFill>
            </a:endParaRPr>
          </a:p>
          <a:p>
            <a:endParaRPr lang="en-US" b="1" dirty="0" smtClean="0">
              <a:solidFill>
                <a:schemeClr val="bg1">
                  <a:lumMod val="65000"/>
                </a:schemeClr>
              </a:solidFill>
            </a:endParaRPr>
          </a:p>
          <a:p>
            <a:r>
              <a:rPr lang="en-US" b="1" dirty="0" smtClean="0">
                <a:solidFill>
                  <a:schemeClr val="bg1">
                    <a:lumMod val="65000"/>
                  </a:schemeClr>
                </a:solidFill>
              </a:rPr>
              <a:t>functions</a:t>
            </a:r>
          </a:p>
          <a:p>
            <a:endParaRPr lang="en-US" b="1" dirty="0" smtClean="0">
              <a:solidFill>
                <a:schemeClr val="bg1">
                  <a:lumMod val="65000"/>
                </a:schemeClr>
              </a:solidFill>
            </a:endParaRPr>
          </a:p>
          <a:p>
            <a:endParaRPr lang="en-US" b="1" dirty="0" smtClean="0">
              <a:solidFill>
                <a:schemeClr val="bg1">
                  <a:lumMod val="65000"/>
                </a:schemeClr>
              </a:solidFill>
            </a:endParaRPr>
          </a:p>
          <a:p>
            <a:r>
              <a:rPr lang="en-US" b="1" dirty="0" smtClean="0">
                <a:solidFill>
                  <a:schemeClr val="bg1">
                    <a:lumMod val="65000"/>
                  </a:schemeClr>
                </a:solidFill>
              </a:rPr>
              <a:t>reaction rules</a:t>
            </a:r>
          </a:p>
          <a:p>
            <a:endParaRPr lang="en-US" b="1" dirty="0" smtClean="0">
              <a:solidFill>
                <a:schemeClr val="bg1">
                  <a:lumMod val="65000"/>
                </a:schemeClr>
              </a:solidFill>
            </a:endParaRPr>
          </a:p>
          <a:p>
            <a:endParaRPr lang="en-US" b="1" dirty="0" smtClean="0">
              <a:solidFill>
                <a:schemeClr val="bg1">
                  <a:lumMod val="65000"/>
                </a:schemeClr>
              </a:solidFill>
            </a:endParaRPr>
          </a:p>
          <a:p>
            <a:r>
              <a:rPr lang="en-US" b="1" dirty="0" smtClean="0">
                <a:solidFill>
                  <a:schemeClr val="bg1">
                    <a:lumMod val="65000"/>
                  </a:schemeClr>
                </a:solidFill>
              </a:rPr>
              <a:t>actions</a:t>
            </a:r>
            <a:endParaRPr lang="en-US" dirty="0">
              <a:solidFill>
                <a:schemeClr val="bg1">
                  <a:lumMod val="65000"/>
                </a:schemeClr>
              </a:solidFill>
            </a:endParaRPr>
          </a:p>
        </p:txBody>
      </p:sp>
    </p:spTree>
    <p:extLst>
      <p:ext uri="{BB962C8B-B14F-4D97-AF65-F5344CB8AC3E}">
        <p14:creationId xmlns:p14="http://schemas.microsoft.com/office/powerpoint/2010/main" val="1915246182"/>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1: MM Mechanism</a:t>
            </a:r>
            <a:endParaRPr lang="en-US" dirty="0"/>
          </a:p>
        </p:txBody>
      </p:sp>
      <p:graphicFrame>
        <p:nvGraphicFramePr>
          <p:cNvPr id="3" name="Object 2"/>
          <p:cNvGraphicFramePr>
            <a:graphicFrameLocks noChangeAspect="1"/>
          </p:cNvGraphicFramePr>
          <p:nvPr>
            <p:extLst>
              <p:ext uri="{D42A27DB-BD31-4B8C-83A1-F6EECF244321}">
                <p14:modId xmlns:p14="http://schemas.microsoft.com/office/powerpoint/2010/main" val="2012855469"/>
              </p:ext>
            </p:extLst>
          </p:nvPr>
        </p:nvGraphicFramePr>
        <p:xfrm>
          <a:off x="2161431" y="1401135"/>
          <a:ext cx="4092671" cy="1080299"/>
        </p:xfrm>
        <a:graphic>
          <a:graphicData uri="http://schemas.openxmlformats.org/presentationml/2006/ole">
            <mc:AlternateContent xmlns:mc="http://schemas.openxmlformats.org/markup-compatibility/2006">
              <mc:Choice xmlns:v="urn:schemas-microsoft-com:vml" Requires="v">
                <p:oleObj spid="_x0000_s12343" name="Equation" r:id="rId3" imgW="2501900" imgH="660400" progId="Equation.3">
                  <p:embed/>
                </p:oleObj>
              </mc:Choice>
              <mc:Fallback>
                <p:oleObj name="Equation" r:id="rId3" imgW="2501900" imgH="660400" progId="Equation.3">
                  <p:embed/>
                  <p:pic>
                    <p:nvPicPr>
                      <p:cNvPr id="0" name=""/>
                      <p:cNvPicPr/>
                      <p:nvPr/>
                    </p:nvPicPr>
                    <p:blipFill>
                      <a:blip r:embed="rId4"/>
                      <a:stretch>
                        <a:fillRect/>
                      </a:stretch>
                    </p:blipFill>
                    <p:spPr>
                      <a:xfrm>
                        <a:off x="2161431" y="1401135"/>
                        <a:ext cx="4092671" cy="1080299"/>
                      </a:xfrm>
                      <a:prstGeom prst="rect">
                        <a:avLst/>
                      </a:prstGeom>
                    </p:spPr>
                  </p:pic>
                </p:oleObj>
              </mc:Fallback>
            </mc:AlternateContent>
          </a:graphicData>
        </a:graphic>
      </p:graphicFrame>
      <p:sp>
        <p:nvSpPr>
          <p:cNvPr id="4" name="TextBox 3"/>
          <p:cNvSpPr txBox="1"/>
          <p:nvPr/>
        </p:nvSpPr>
        <p:spPr>
          <a:xfrm>
            <a:off x="2093075" y="2460009"/>
            <a:ext cx="6300581" cy="646331"/>
          </a:xfrm>
          <a:prstGeom prst="rect">
            <a:avLst/>
          </a:prstGeom>
          <a:noFill/>
        </p:spPr>
        <p:txBody>
          <a:bodyPr wrap="square" rtlCol="0">
            <a:spAutoFit/>
          </a:bodyPr>
          <a:lstStyle/>
          <a:p>
            <a:r>
              <a:rPr lang="en-US" u="sng" dirty="0" smtClean="0"/>
              <a:t>molecule types</a:t>
            </a:r>
            <a:r>
              <a:rPr lang="en-US" dirty="0" smtClean="0"/>
              <a:t>– molecules, their components, and their allowed component states are declared here.</a:t>
            </a:r>
          </a:p>
        </p:txBody>
      </p:sp>
      <p:sp>
        <p:nvSpPr>
          <p:cNvPr id="5" name="TextBox 4"/>
          <p:cNvSpPr txBox="1"/>
          <p:nvPr/>
        </p:nvSpPr>
        <p:spPr>
          <a:xfrm>
            <a:off x="145353" y="1268048"/>
            <a:ext cx="1752600" cy="5355312"/>
          </a:xfrm>
          <a:prstGeom prst="rect">
            <a:avLst/>
          </a:prstGeom>
          <a:noFill/>
        </p:spPr>
        <p:txBody>
          <a:bodyPr wrap="square" rtlCol="0">
            <a:spAutoFit/>
          </a:bodyPr>
          <a:lstStyle/>
          <a:p>
            <a:r>
              <a:rPr lang="en-US" b="1" dirty="0" smtClean="0">
                <a:solidFill>
                  <a:srgbClr val="7F7F7F"/>
                </a:solidFill>
              </a:rPr>
              <a:t>parameters</a:t>
            </a:r>
          </a:p>
          <a:p>
            <a:endParaRPr lang="en-US" dirty="0" smtClean="0"/>
          </a:p>
          <a:p>
            <a:endParaRPr lang="en-US" dirty="0" smtClean="0"/>
          </a:p>
          <a:p>
            <a:r>
              <a:rPr lang="en-US" b="1" dirty="0" smtClean="0"/>
              <a:t>molecule types</a:t>
            </a:r>
          </a:p>
          <a:p>
            <a:endParaRPr lang="en-US" b="1" dirty="0" smtClean="0">
              <a:solidFill>
                <a:schemeClr val="bg1">
                  <a:lumMod val="65000"/>
                </a:schemeClr>
              </a:solidFill>
            </a:endParaRPr>
          </a:p>
          <a:p>
            <a:endParaRPr lang="en-US" b="1" dirty="0" smtClean="0">
              <a:solidFill>
                <a:schemeClr val="bg1">
                  <a:lumMod val="65000"/>
                </a:schemeClr>
              </a:solidFill>
            </a:endParaRPr>
          </a:p>
          <a:p>
            <a:r>
              <a:rPr lang="en-US" b="1" dirty="0" smtClean="0">
                <a:solidFill>
                  <a:schemeClr val="bg1">
                    <a:lumMod val="65000"/>
                  </a:schemeClr>
                </a:solidFill>
              </a:rPr>
              <a:t>seed species</a:t>
            </a:r>
          </a:p>
          <a:p>
            <a:endParaRPr lang="en-US" b="1" dirty="0" smtClean="0">
              <a:solidFill>
                <a:schemeClr val="bg1">
                  <a:lumMod val="65000"/>
                </a:schemeClr>
              </a:solidFill>
            </a:endParaRPr>
          </a:p>
          <a:p>
            <a:endParaRPr lang="en-US" b="1" dirty="0" smtClean="0">
              <a:solidFill>
                <a:schemeClr val="bg1">
                  <a:lumMod val="65000"/>
                </a:schemeClr>
              </a:solidFill>
            </a:endParaRPr>
          </a:p>
          <a:p>
            <a:r>
              <a:rPr lang="en-US" b="1" dirty="0" smtClean="0">
                <a:solidFill>
                  <a:schemeClr val="bg1">
                    <a:lumMod val="65000"/>
                  </a:schemeClr>
                </a:solidFill>
              </a:rPr>
              <a:t>observables</a:t>
            </a:r>
          </a:p>
          <a:p>
            <a:endParaRPr lang="en-US" b="1" dirty="0" smtClean="0">
              <a:solidFill>
                <a:schemeClr val="bg1">
                  <a:lumMod val="65000"/>
                </a:schemeClr>
              </a:solidFill>
            </a:endParaRPr>
          </a:p>
          <a:p>
            <a:endParaRPr lang="en-US" b="1" dirty="0" smtClean="0">
              <a:solidFill>
                <a:schemeClr val="bg1">
                  <a:lumMod val="65000"/>
                </a:schemeClr>
              </a:solidFill>
            </a:endParaRPr>
          </a:p>
          <a:p>
            <a:r>
              <a:rPr lang="en-US" b="1" dirty="0" smtClean="0">
                <a:solidFill>
                  <a:schemeClr val="bg1">
                    <a:lumMod val="65000"/>
                  </a:schemeClr>
                </a:solidFill>
              </a:rPr>
              <a:t>functions</a:t>
            </a:r>
          </a:p>
          <a:p>
            <a:endParaRPr lang="en-US" b="1" dirty="0" smtClean="0">
              <a:solidFill>
                <a:schemeClr val="bg1">
                  <a:lumMod val="65000"/>
                </a:schemeClr>
              </a:solidFill>
            </a:endParaRPr>
          </a:p>
          <a:p>
            <a:endParaRPr lang="en-US" b="1" dirty="0" smtClean="0">
              <a:solidFill>
                <a:schemeClr val="bg1">
                  <a:lumMod val="65000"/>
                </a:schemeClr>
              </a:solidFill>
            </a:endParaRPr>
          </a:p>
          <a:p>
            <a:r>
              <a:rPr lang="en-US" b="1" dirty="0" smtClean="0">
                <a:solidFill>
                  <a:schemeClr val="bg1">
                    <a:lumMod val="65000"/>
                  </a:schemeClr>
                </a:solidFill>
              </a:rPr>
              <a:t>reaction rules</a:t>
            </a:r>
          </a:p>
          <a:p>
            <a:endParaRPr lang="en-US" b="1" dirty="0" smtClean="0">
              <a:solidFill>
                <a:schemeClr val="bg1">
                  <a:lumMod val="65000"/>
                </a:schemeClr>
              </a:solidFill>
            </a:endParaRPr>
          </a:p>
          <a:p>
            <a:endParaRPr lang="en-US" b="1" dirty="0" smtClean="0">
              <a:solidFill>
                <a:schemeClr val="bg1">
                  <a:lumMod val="65000"/>
                </a:schemeClr>
              </a:solidFill>
            </a:endParaRPr>
          </a:p>
          <a:p>
            <a:r>
              <a:rPr lang="en-US" b="1" dirty="0" smtClean="0">
                <a:solidFill>
                  <a:schemeClr val="bg1">
                    <a:lumMod val="65000"/>
                  </a:schemeClr>
                </a:solidFill>
              </a:rPr>
              <a:t>actions</a:t>
            </a:r>
            <a:endParaRPr lang="en-US" dirty="0">
              <a:solidFill>
                <a:schemeClr val="bg1">
                  <a:lumMod val="65000"/>
                </a:schemeClr>
              </a:solidFill>
            </a:endParaRPr>
          </a:p>
        </p:txBody>
      </p:sp>
    </p:spTree>
    <p:extLst>
      <p:ext uri="{BB962C8B-B14F-4D97-AF65-F5344CB8AC3E}">
        <p14:creationId xmlns:p14="http://schemas.microsoft.com/office/powerpoint/2010/main" val="1571281313"/>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1: MM Mechanism</a:t>
            </a:r>
            <a:endParaRPr lang="en-US" dirty="0"/>
          </a:p>
        </p:txBody>
      </p:sp>
      <p:graphicFrame>
        <p:nvGraphicFramePr>
          <p:cNvPr id="3" name="Object 2"/>
          <p:cNvGraphicFramePr>
            <a:graphicFrameLocks noChangeAspect="1"/>
          </p:cNvGraphicFramePr>
          <p:nvPr>
            <p:extLst>
              <p:ext uri="{D42A27DB-BD31-4B8C-83A1-F6EECF244321}">
                <p14:modId xmlns:p14="http://schemas.microsoft.com/office/powerpoint/2010/main" val="2909017288"/>
              </p:ext>
            </p:extLst>
          </p:nvPr>
        </p:nvGraphicFramePr>
        <p:xfrm>
          <a:off x="2161431" y="1401135"/>
          <a:ext cx="4092671" cy="1080299"/>
        </p:xfrm>
        <a:graphic>
          <a:graphicData uri="http://schemas.openxmlformats.org/presentationml/2006/ole">
            <mc:AlternateContent xmlns:mc="http://schemas.openxmlformats.org/markup-compatibility/2006">
              <mc:Choice xmlns:v="urn:schemas-microsoft-com:vml" Requires="v">
                <p:oleObj spid="_x0000_s28722" name="Equation" r:id="rId3" imgW="2501900" imgH="660400" progId="Equation.3">
                  <p:embed/>
                </p:oleObj>
              </mc:Choice>
              <mc:Fallback>
                <p:oleObj name="Equation" r:id="rId3" imgW="2501900" imgH="660400" progId="Equation.3">
                  <p:embed/>
                  <p:pic>
                    <p:nvPicPr>
                      <p:cNvPr id="0" name=""/>
                      <p:cNvPicPr/>
                      <p:nvPr/>
                    </p:nvPicPr>
                    <p:blipFill>
                      <a:blip r:embed="rId4"/>
                      <a:stretch>
                        <a:fillRect/>
                      </a:stretch>
                    </p:blipFill>
                    <p:spPr>
                      <a:xfrm>
                        <a:off x="2161431" y="1401135"/>
                        <a:ext cx="4092671" cy="1080299"/>
                      </a:xfrm>
                      <a:prstGeom prst="rect">
                        <a:avLst/>
                      </a:prstGeom>
                    </p:spPr>
                  </p:pic>
                </p:oleObj>
              </mc:Fallback>
            </mc:AlternateContent>
          </a:graphicData>
        </a:graphic>
      </p:graphicFrame>
      <p:sp>
        <p:nvSpPr>
          <p:cNvPr id="4" name="TextBox 3"/>
          <p:cNvSpPr txBox="1"/>
          <p:nvPr/>
        </p:nvSpPr>
        <p:spPr>
          <a:xfrm>
            <a:off x="2093075" y="2460009"/>
            <a:ext cx="6300581" cy="1200329"/>
          </a:xfrm>
          <a:prstGeom prst="rect">
            <a:avLst/>
          </a:prstGeom>
          <a:noFill/>
        </p:spPr>
        <p:txBody>
          <a:bodyPr wrap="square" rtlCol="0">
            <a:spAutoFit/>
          </a:bodyPr>
          <a:lstStyle/>
          <a:p>
            <a:r>
              <a:rPr lang="en-US" dirty="0">
                <a:latin typeface="Courier"/>
                <a:cs typeface="Courier"/>
              </a:rPr>
              <a:t>begin molecule types</a:t>
            </a:r>
          </a:p>
          <a:p>
            <a:r>
              <a:rPr lang="en-US" dirty="0">
                <a:latin typeface="Courier"/>
                <a:cs typeface="Courier"/>
              </a:rPr>
              <a:t>  E(s)</a:t>
            </a:r>
          </a:p>
          <a:p>
            <a:r>
              <a:rPr lang="en-US" dirty="0">
                <a:latin typeface="Courier"/>
                <a:cs typeface="Courier"/>
              </a:rPr>
              <a:t>  S(Y</a:t>
            </a:r>
            <a:r>
              <a:rPr lang="en-US" dirty="0" smtClean="0">
                <a:latin typeface="Courier"/>
                <a:cs typeface="Courier"/>
              </a:rPr>
              <a:t>~0~</a:t>
            </a:r>
            <a:r>
              <a:rPr lang="en-US" dirty="0">
                <a:latin typeface="Courier"/>
                <a:cs typeface="Courier"/>
              </a:rPr>
              <a:t>P)</a:t>
            </a:r>
          </a:p>
          <a:p>
            <a:r>
              <a:rPr lang="en-US" dirty="0">
                <a:latin typeface="Courier"/>
                <a:cs typeface="Courier"/>
              </a:rPr>
              <a:t>end molecule types</a:t>
            </a:r>
          </a:p>
        </p:txBody>
      </p:sp>
      <p:sp>
        <p:nvSpPr>
          <p:cNvPr id="5" name="TextBox 4"/>
          <p:cNvSpPr txBox="1"/>
          <p:nvPr/>
        </p:nvSpPr>
        <p:spPr>
          <a:xfrm>
            <a:off x="145353" y="1268048"/>
            <a:ext cx="1752600" cy="5355312"/>
          </a:xfrm>
          <a:prstGeom prst="rect">
            <a:avLst/>
          </a:prstGeom>
          <a:noFill/>
        </p:spPr>
        <p:txBody>
          <a:bodyPr wrap="square" rtlCol="0">
            <a:spAutoFit/>
          </a:bodyPr>
          <a:lstStyle/>
          <a:p>
            <a:r>
              <a:rPr lang="en-US" b="1" dirty="0" smtClean="0">
                <a:solidFill>
                  <a:srgbClr val="7F7F7F"/>
                </a:solidFill>
              </a:rPr>
              <a:t>parameters</a:t>
            </a:r>
          </a:p>
          <a:p>
            <a:endParaRPr lang="en-US" dirty="0" smtClean="0"/>
          </a:p>
          <a:p>
            <a:endParaRPr lang="en-US" dirty="0" smtClean="0"/>
          </a:p>
          <a:p>
            <a:r>
              <a:rPr lang="en-US" b="1" dirty="0" smtClean="0"/>
              <a:t>molecule types</a:t>
            </a:r>
          </a:p>
          <a:p>
            <a:endParaRPr lang="en-US" b="1" dirty="0" smtClean="0">
              <a:solidFill>
                <a:schemeClr val="bg1">
                  <a:lumMod val="65000"/>
                </a:schemeClr>
              </a:solidFill>
            </a:endParaRPr>
          </a:p>
          <a:p>
            <a:endParaRPr lang="en-US" b="1" dirty="0" smtClean="0">
              <a:solidFill>
                <a:schemeClr val="bg1">
                  <a:lumMod val="65000"/>
                </a:schemeClr>
              </a:solidFill>
            </a:endParaRPr>
          </a:p>
          <a:p>
            <a:r>
              <a:rPr lang="en-US" b="1" dirty="0" smtClean="0">
                <a:solidFill>
                  <a:schemeClr val="bg1">
                    <a:lumMod val="65000"/>
                  </a:schemeClr>
                </a:solidFill>
              </a:rPr>
              <a:t>seed species</a:t>
            </a:r>
          </a:p>
          <a:p>
            <a:endParaRPr lang="en-US" b="1" dirty="0" smtClean="0">
              <a:solidFill>
                <a:schemeClr val="bg1">
                  <a:lumMod val="65000"/>
                </a:schemeClr>
              </a:solidFill>
            </a:endParaRPr>
          </a:p>
          <a:p>
            <a:endParaRPr lang="en-US" b="1" dirty="0" smtClean="0">
              <a:solidFill>
                <a:schemeClr val="bg1">
                  <a:lumMod val="65000"/>
                </a:schemeClr>
              </a:solidFill>
            </a:endParaRPr>
          </a:p>
          <a:p>
            <a:r>
              <a:rPr lang="en-US" b="1" dirty="0" smtClean="0">
                <a:solidFill>
                  <a:schemeClr val="bg1">
                    <a:lumMod val="65000"/>
                  </a:schemeClr>
                </a:solidFill>
              </a:rPr>
              <a:t>observables</a:t>
            </a:r>
          </a:p>
          <a:p>
            <a:endParaRPr lang="en-US" b="1" dirty="0" smtClean="0">
              <a:solidFill>
                <a:schemeClr val="bg1">
                  <a:lumMod val="65000"/>
                </a:schemeClr>
              </a:solidFill>
            </a:endParaRPr>
          </a:p>
          <a:p>
            <a:endParaRPr lang="en-US" b="1" dirty="0" smtClean="0">
              <a:solidFill>
                <a:schemeClr val="bg1">
                  <a:lumMod val="65000"/>
                </a:schemeClr>
              </a:solidFill>
            </a:endParaRPr>
          </a:p>
          <a:p>
            <a:r>
              <a:rPr lang="en-US" b="1" dirty="0" smtClean="0">
                <a:solidFill>
                  <a:schemeClr val="bg1">
                    <a:lumMod val="65000"/>
                  </a:schemeClr>
                </a:solidFill>
              </a:rPr>
              <a:t>functions</a:t>
            </a:r>
          </a:p>
          <a:p>
            <a:endParaRPr lang="en-US" b="1" dirty="0" smtClean="0">
              <a:solidFill>
                <a:schemeClr val="bg1">
                  <a:lumMod val="65000"/>
                </a:schemeClr>
              </a:solidFill>
            </a:endParaRPr>
          </a:p>
          <a:p>
            <a:endParaRPr lang="en-US" b="1" dirty="0" smtClean="0">
              <a:solidFill>
                <a:schemeClr val="bg1">
                  <a:lumMod val="65000"/>
                </a:schemeClr>
              </a:solidFill>
            </a:endParaRPr>
          </a:p>
          <a:p>
            <a:r>
              <a:rPr lang="en-US" b="1" dirty="0" smtClean="0">
                <a:solidFill>
                  <a:schemeClr val="bg1">
                    <a:lumMod val="65000"/>
                  </a:schemeClr>
                </a:solidFill>
              </a:rPr>
              <a:t>reaction rules</a:t>
            </a:r>
          </a:p>
          <a:p>
            <a:endParaRPr lang="en-US" b="1" dirty="0" smtClean="0">
              <a:solidFill>
                <a:schemeClr val="bg1">
                  <a:lumMod val="65000"/>
                </a:schemeClr>
              </a:solidFill>
            </a:endParaRPr>
          </a:p>
          <a:p>
            <a:endParaRPr lang="en-US" b="1" dirty="0" smtClean="0">
              <a:solidFill>
                <a:schemeClr val="bg1">
                  <a:lumMod val="65000"/>
                </a:schemeClr>
              </a:solidFill>
            </a:endParaRPr>
          </a:p>
          <a:p>
            <a:r>
              <a:rPr lang="en-US" b="1" dirty="0" smtClean="0">
                <a:solidFill>
                  <a:schemeClr val="bg1">
                    <a:lumMod val="65000"/>
                  </a:schemeClr>
                </a:solidFill>
              </a:rPr>
              <a:t>actions</a:t>
            </a:r>
            <a:endParaRPr lang="en-US" dirty="0">
              <a:solidFill>
                <a:schemeClr val="bg1">
                  <a:lumMod val="65000"/>
                </a:schemeClr>
              </a:solidFill>
            </a:endParaRPr>
          </a:p>
        </p:txBody>
      </p:sp>
    </p:spTree>
    <p:extLst>
      <p:ext uri="{BB962C8B-B14F-4D97-AF65-F5344CB8AC3E}">
        <p14:creationId xmlns:p14="http://schemas.microsoft.com/office/powerpoint/2010/main" val="2101265434"/>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1: MM Mechanism</a:t>
            </a:r>
            <a:endParaRPr lang="en-US" dirty="0"/>
          </a:p>
        </p:txBody>
      </p:sp>
      <p:graphicFrame>
        <p:nvGraphicFramePr>
          <p:cNvPr id="3" name="Object 2"/>
          <p:cNvGraphicFramePr>
            <a:graphicFrameLocks noChangeAspect="1"/>
          </p:cNvGraphicFramePr>
          <p:nvPr>
            <p:extLst>
              <p:ext uri="{D42A27DB-BD31-4B8C-83A1-F6EECF244321}">
                <p14:modId xmlns:p14="http://schemas.microsoft.com/office/powerpoint/2010/main" val="1987086132"/>
              </p:ext>
            </p:extLst>
          </p:nvPr>
        </p:nvGraphicFramePr>
        <p:xfrm>
          <a:off x="2161431" y="1401135"/>
          <a:ext cx="4092671" cy="1080299"/>
        </p:xfrm>
        <a:graphic>
          <a:graphicData uri="http://schemas.openxmlformats.org/presentationml/2006/ole">
            <mc:AlternateContent xmlns:mc="http://schemas.openxmlformats.org/markup-compatibility/2006">
              <mc:Choice xmlns:v="urn:schemas-microsoft-com:vml" Requires="v">
                <p:oleObj spid="_x0000_s13367" name="Equation" r:id="rId3" imgW="2501900" imgH="660400" progId="Equation.3">
                  <p:embed/>
                </p:oleObj>
              </mc:Choice>
              <mc:Fallback>
                <p:oleObj name="Equation" r:id="rId3" imgW="2501900" imgH="660400" progId="Equation.3">
                  <p:embed/>
                  <p:pic>
                    <p:nvPicPr>
                      <p:cNvPr id="0" name=""/>
                      <p:cNvPicPr/>
                      <p:nvPr/>
                    </p:nvPicPr>
                    <p:blipFill>
                      <a:blip r:embed="rId4"/>
                      <a:stretch>
                        <a:fillRect/>
                      </a:stretch>
                    </p:blipFill>
                    <p:spPr>
                      <a:xfrm>
                        <a:off x="2161431" y="1401135"/>
                        <a:ext cx="4092671" cy="1080299"/>
                      </a:xfrm>
                      <a:prstGeom prst="rect">
                        <a:avLst/>
                      </a:prstGeom>
                    </p:spPr>
                  </p:pic>
                </p:oleObj>
              </mc:Fallback>
            </mc:AlternateContent>
          </a:graphicData>
        </a:graphic>
      </p:graphicFrame>
      <p:sp>
        <p:nvSpPr>
          <p:cNvPr id="4" name="TextBox 3"/>
          <p:cNvSpPr txBox="1"/>
          <p:nvPr/>
        </p:nvSpPr>
        <p:spPr>
          <a:xfrm>
            <a:off x="2010769" y="2742208"/>
            <a:ext cx="6512241" cy="1477328"/>
          </a:xfrm>
          <a:prstGeom prst="rect">
            <a:avLst/>
          </a:prstGeom>
          <a:noFill/>
        </p:spPr>
        <p:txBody>
          <a:bodyPr wrap="square" rtlCol="0">
            <a:spAutoFit/>
          </a:bodyPr>
          <a:lstStyle/>
          <a:p>
            <a:r>
              <a:rPr lang="en-US" u="sng" dirty="0" smtClean="0"/>
              <a:t>seed species</a:t>
            </a:r>
            <a:r>
              <a:rPr lang="en-US" dirty="0" smtClean="0"/>
              <a:t>– species initially present in the system at time t=0 followed by their initial concentration.  Standard is all molecule types in their “ground state” with basal expression levels.  May include complexes.  All components of molecules that have states must be in a specified state.  All complexes must be connected.</a:t>
            </a:r>
          </a:p>
        </p:txBody>
      </p:sp>
      <p:sp>
        <p:nvSpPr>
          <p:cNvPr id="5" name="TextBox 4"/>
          <p:cNvSpPr txBox="1"/>
          <p:nvPr/>
        </p:nvSpPr>
        <p:spPr>
          <a:xfrm>
            <a:off x="145353" y="1268048"/>
            <a:ext cx="1752600" cy="5355312"/>
          </a:xfrm>
          <a:prstGeom prst="rect">
            <a:avLst/>
          </a:prstGeom>
          <a:noFill/>
        </p:spPr>
        <p:txBody>
          <a:bodyPr wrap="square" rtlCol="0">
            <a:spAutoFit/>
          </a:bodyPr>
          <a:lstStyle/>
          <a:p>
            <a:r>
              <a:rPr lang="en-US" b="1" dirty="0" smtClean="0">
                <a:solidFill>
                  <a:srgbClr val="7F7F7F"/>
                </a:solidFill>
              </a:rPr>
              <a:t>parameters</a:t>
            </a:r>
          </a:p>
          <a:p>
            <a:endParaRPr lang="en-US" dirty="0" smtClean="0"/>
          </a:p>
          <a:p>
            <a:endParaRPr lang="en-US" dirty="0" smtClean="0"/>
          </a:p>
          <a:p>
            <a:r>
              <a:rPr lang="en-US" b="1" dirty="0" smtClean="0">
                <a:solidFill>
                  <a:schemeClr val="bg1">
                    <a:lumMod val="50000"/>
                  </a:schemeClr>
                </a:solidFill>
              </a:rPr>
              <a:t>molecule types</a:t>
            </a:r>
          </a:p>
          <a:p>
            <a:endParaRPr lang="en-US" b="1" dirty="0" smtClean="0">
              <a:solidFill>
                <a:schemeClr val="bg1">
                  <a:lumMod val="65000"/>
                </a:schemeClr>
              </a:solidFill>
            </a:endParaRPr>
          </a:p>
          <a:p>
            <a:endParaRPr lang="en-US" b="1" dirty="0" smtClean="0">
              <a:solidFill>
                <a:schemeClr val="bg1">
                  <a:lumMod val="65000"/>
                </a:schemeClr>
              </a:solidFill>
            </a:endParaRPr>
          </a:p>
          <a:p>
            <a:r>
              <a:rPr lang="en-US" b="1" dirty="0" smtClean="0"/>
              <a:t>seed species</a:t>
            </a:r>
          </a:p>
          <a:p>
            <a:endParaRPr lang="en-US" b="1" dirty="0" smtClean="0">
              <a:solidFill>
                <a:schemeClr val="bg1">
                  <a:lumMod val="65000"/>
                </a:schemeClr>
              </a:solidFill>
            </a:endParaRPr>
          </a:p>
          <a:p>
            <a:endParaRPr lang="en-US" b="1" dirty="0" smtClean="0">
              <a:solidFill>
                <a:schemeClr val="bg1">
                  <a:lumMod val="65000"/>
                </a:schemeClr>
              </a:solidFill>
            </a:endParaRPr>
          </a:p>
          <a:p>
            <a:r>
              <a:rPr lang="en-US" b="1" dirty="0" smtClean="0">
                <a:solidFill>
                  <a:schemeClr val="bg1">
                    <a:lumMod val="65000"/>
                  </a:schemeClr>
                </a:solidFill>
              </a:rPr>
              <a:t>observables</a:t>
            </a:r>
          </a:p>
          <a:p>
            <a:endParaRPr lang="en-US" b="1" dirty="0" smtClean="0">
              <a:solidFill>
                <a:schemeClr val="bg1">
                  <a:lumMod val="65000"/>
                </a:schemeClr>
              </a:solidFill>
            </a:endParaRPr>
          </a:p>
          <a:p>
            <a:endParaRPr lang="en-US" b="1" dirty="0" smtClean="0">
              <a:solidFill>
                <a:schemeClr val="bg1">
                  <a:lumMod val="65000"/>
                </a:schemeClr>
              </a:solidFill>
            </a:endParaRPr>
          </a:p>
          <a:p>
            <a:r>
              <a:rPr lang="en-US" b="1" dirty="0" smtClean="0">
                <a:solidFill>
                  <a:schemeClr val="bg1">
                    <a:lumMod val="65000"/>
                  </a:schemeClr>
                </a:solidFill>
              </a:rPr>
              <a:t>functions</a:t>
            </a:r>
          </a:p>
          <a:p>
            <a:endParaRPr lang="en-US" b="1" dirty="0" smtClean="0">
              <a:solidFill>
                <a:schemeClr val="bg1">
                  <a:lumMod val="65000"/>
                </a:schemeClr>
              </a:solidFill>
            </a:endParaRPr>
          </a:p>
          <a:p>
            <a:endParaRPr lang="en-US" b="1" dirty="0" smtClean="0">
              <a:solidFill>
                <a:schemeClr val="bg1">
                  <a:lumMod val="65000"/>
                </a:schemeClr>
              </a:solidFill>
            </a:endParaRPr>
          </a:p>
          <a:p>
            <a:r>
              <a:rPr lang="en-US" b="1" dirty="0" smtClean="0">
                <a:solidFill>
                  <a:schemeClr val="bg1">
                    <a:lumMod val="65000"/>
                  </a:schemeClr>
                </a:solidFill>
              </a:rPr>
              <a:t>reaction rules</a:t>
            </a:r>
          </a:p>
          <a:p>
            <a:endParaRPr lang="en-US" b="1" dirty="0" smtClean="0">
              <a:solidFill>
                <a:schemeClr val="bg1">
                  <a:lumMod val="65000"/>
                </a:schemeClr>
              </a:solidFill>
            </a:endParaRPr>
          </a:p>
          <a:p>
            <a:endParaRPr lang="en-US" b="1" dirty="0" smtClean="0">
              <a:solidFill>
                <a:schemeClr val="bg1">
                  <a:lumMod val="65000"/>
                </a:schemeClr>
              </a:solidFill>
            </a:endParaRPr>
          </a:p>
          <a:p>
            <a:r>
              <a:rPr lang="en-US" b="1" dirty="0" smtClean="0">
                <a:solidFill>
                  <a:schemeClr val="bg1">
                    <a:lumMod val="65000"/>
                  </a:schemeClr>
                </a:solidFill>
              </a:rPr>
              <a:t>actions</a:t>
            </a:r>
            <a:endParaRPr lang="en-US" dirty="0">
              <a:solidFill>
                <a:schemeClr val="bg1">
                  <a:lumMod val="65000"/>
                </a:schemeClr>
              </a:solidFill>
            </a:endParaRPr>
          </a:p>
        </p:txBody>
      </p:sp>
    </p:spTree>
    <p:extLst>
      <p:ext uri="{BB962C8B-B14F-4D97-AF65-F5344CB8AC3E}">
        <p14:creationId xmlns:p14="http://schemas.microsoft.com/office/powerpoint/2010/main" val="887685020"/>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1: MM Mechanism</a:t>
            </a:r>
            <a:endParaRPr lang="en-US" dirty="0"/>
          </a:p>
        </p:txBody>
      </p:sp>
      <p:graphicFrame>
        <p:nvGraphicFramePr>
          <p:cNvPr id="3" name="Object 2"/>
          <p:cNvGraphicFramePr>
            <a:graphicFrameLocks noChangeAspect="1"/>
          </p:cNvGraphicFramePr>
          <p:nvPr>
            <p:extLst>
              <p:ext uri="{D42A27DB-BD31-4B8C-83A1-F6EECF244321}">
                <p14:modId xmlns:p14="http://schemas.microsoft.com/office/powerpoint/2010/main" val="2010540166"/>
              </p:ext>
            </p:extLst>
          </p:nvPr>
        </p:nvGraphicFramePr>
        <p:xfrm>
          <a:off x="2161431" y="1401135"/>
          <a:ext cx="4092671" cy="1080299"/>
        </p:xfrm>
        <a:graphic>
          <a:graphicData uri="http://schemas.openxmlformats.org/presentationml/2006/ole">
            <mc:AlternateContent xmlns:mc="http://schemas.openxmlformats.org/markup-compatibility/2006">
              <mc:Choice xmlns:v="urn:schemas-microsoft-com:vml" Requires="v">
                <p:oleObj spid="_x0000_s29743" name="Equation" r:id="rId3" imgW="2501900" imgH="660400" progId="Equation.3">
                  <p:embed/>
                </p:oleObj>
              </mc:Choice>
              <mc:Fallback>
                <p:oleObj name="Equation" r:id="rId3" imgW="2501900" imgH="660400" progId="Equation.3">
                  <p:embed/>
                  <p:pic>
                    <p:nvPicPr>
                      <p:cNvPr id="0" name=""/>
                      <p:cNvPicPr/>
                      <p:nvPr/>
                    </p:nvPicPr>
                    <p:blipFill>
                      <a:blip r:embed="rId4"/>
                      <a:stretch>
                        <a:fillRect/>
                      </a:stretch>
                    </p:blipFill>
                    <p:spPr>
                      <a:xfrm>
                        <a:off x="2161431" y="1401135"/>
                        <a:ext cx="4092671" cy="1080299"/>
                      </a:xfrm>
                      <a:prstGeom prst="rect">
                        <a:avLst/>
                      </a:prstGeom>
                    </p:spPr>
                  </p:pic>
                </p:oleObj>
              </mc:Fallback>
            </mc:AlternateContent>
          </a:graphicData>
        </a:graphic>
      </p:graphicFrame>
      <p:sp>
        <p:nvSpPr>
          <p:cNvPr id="5" name="TextBox 4"/>
          <p:cNvSpPr txBox="1"/>
          <p:nvPr/>
        </p:nvSpPr>
        <p:spPr>
          <a:xfrm>
            <a:off x="145353" y="1268048"/>
            <a:ext cx="1752600" cy="5355312"/>
          </a:xfrm>
          <a:prstGeom prst="rect">
            <a:avLst/>
          </a:prstGeom>
          <a:noFill/>
        </p:spPr>
        <p:txBody>
          <a:bodyPr wrap="square" rtlCol="0">
            <a:spAutoFit/>
          </a:bodyPr>
          <a:lstStyle/>
          <a:p>
            <a:r>
              <a:rPr lang="en-US" b="1" dirty="0" smtClean="0">
                <a:solidFill>
                  <a:srgbClr val="7F7F7F"/>
                </a:solidFill>
              </a:rPr>
              <a:t>parameters</a:t>
            </a:r>
          </a:p>
          <a:p>
            <a:endParaRPr lang="en-US" dirty="0" smtClean="0"/>
          </a:p>
          <a:p>
            <a:endParaRPr lang="en-US" dirty="0" smtClean="0"/>
          </a:p>
          <a:p>
            <a:r>
              <a:rPr lang="en-US" b="1" dirty="0" smtClean="0">
                <a:solidFill>
                  <a:schemeClr val="bg1">
                    <a:lumMod val="50000"/>
                  </a:schemeClr>
                </a:solidFill>
              </a:rPr>
              <a:t>molecule types</a:t>
            </a:r>
          </a:p>
          <a:p>
            <a:endParaRPr lang="en-US" b="1" dirty="0" smtClean="0">
              <a:solidFill>
                <a:schemeClr val="bg1">
                  <a:lumMod val="65000"/>
                </a:schemeClr>
              </a:solidFill>
            </a:endParaRPr>
          </a:p>
          <a:p>
            <a:endParaRPr lang="en-US" b="1" dirty="0" smtClean="0">
              <a:solidFill>
                <a:schemeClr val="bg1">
                  <a:lumMod val="65000"/>
                </a:schemeClr>
              </a:solidFill>
            </a:endParaRPr>
          </a:p>
          <a:p>
            <a:r>
              <a:rPr lang="en-US" b="1" dirty="0" smtClean="0"/>
              <a:t>seed species</a:t>
            </a:r>
          </a:p>
          <a:p>
            <a:endParaRPr lang="en-US" b="1" dirty="0" smtClean="0">
              <a:solidFill>
                <a:schemeClr val="bg1">
                  <a:lumMod val="65000"/>
                </a:schemeClr>
              </a:solidFill>
            </a:endParaRPr>
          </a:p>
          <a:p>
            <a:endParaRPr lang="en-US" b="1" dirty="0" smtClean="0">
              <a:solidFill>
                <a:schemeClr val="bg1">
                  <a:lumMod val="65000"/>
                </a:schemeClr>
              </a:solidFill>
            </a:endParaRPr>
          </a:p>
          <a:p>
            <a:r>
              <a:rPr lang="en-US" b="1" dirty="0" smtClean="0">
                <a:solidFill>
                  <a:schemeClr val="bg1">
                    <a:lumMod val="65000"/>
                  </a:schemeClr>
                </a:solidFill>
              </a:rPr>
              <a:t>observables</a:t>
            </a:r>
          </a:p>
          <a:p>
            <a:endParaRPr lang="en-US" b="1" dirty="0" smtClean="0">
              <a:solidFill>
                <a:schemeClr val="bg1">
                  <a:lumMod val="65000"/>
                </a:schemeClr>
              </a:solidFill>
            </a:endParaRPr>
          </a:p>
          <a:p>
            <a:endParaRPr lang="en-US" b="1" dirty="0" smtClean="0">
              <a:solidFill>
                <a:schemeClr val="bg1">
                  <a:lumMod val="65000"/>
                </a:schemeClr>
              </a:solidFill>
            </a:endParaRPr>
          </a:p>
          <a:p>
            <a:r>
              <a:rPr lang="en-US" b="1" dirty="0" smtClean="0">
                <a:solidFill>
                  <a:schemeClr val="bg1">
                    <a:lumMod val="65000"/>
                  </a:schemeClr>
                </a:solidFill>
              </a:rPr>
              <a:t>functions</a:t>
            </a:r>
          </a:p>
          <a:p>
            <a:endParaRPr lang="en-US" b="1" dirty="0" smtClean="0">
              <a:solidFill>
                <a:schemeClr val="bg1">
                  <a:lumMod val="65000"/>
                </a:schemeClr>
              </a:solidFill>
            </a:endParaRPr>
          </a:p>
          <a:p>
            <a:endParaRPr lang="en-US" b="1" dirty="0" smtClean="0">
              <a:solidFill>
                <a:schemeClr val="bg1">
                  <a:lumMod val="65000"/>
                </a:schemeClr>
              </a:solidFill>
            </a:endParaRPr>
          </a:p>
          <a:p>
            <a:r>
              <a:rPr lang="en-US" b="1" dirty="0" smtClean="0">
                <a:solidFill>
                  <a:schemeClr val="bg1">
                    <a:lumMod val="65000"/>
                  </a:schemeClr>
                </a:solidFill>
              </a:rPr>
              <a:t>reaction rules</a:t>
            </a:r>
          </a:p>
          <a:p>
            <a:endParaRPr lang="en-US" b="1" dirty="0" smtClean="0">
              <a:solidFill>
                <a:schemeClr val="bg1">
                  <a:lumMod val="65000"/>
                </a:schemeClr>
              </a:solidFill>
            </a:endParaRPr>
          </a:p>
          <a:p>
            <a:endParaRPr lang="en-US" b="1" dirty="0" smtClean="0">
              <a:solidFill>
                <a:schemeClr val="bg1">
                  <a:lumMod val="65000"/>
                </a:schemeClr>
              </a:solidFill>
            </a:endParaRPr>
          </a:p>
          <a:p>
            <a:r>
              <a:rPr lang="en-US" b="1" dirty="0" smtClean="0">
                <a:solidFill>
                  <a:schemeClr val="bg1">
                    <a:lumMod val="65000"/>
                  </a:schemeClr>
                </a:solidFill>
              </a:rPr>
              <a:t>actions</a:t>
            </a:r>
            <a:endParaRPr lang="en-US" dirty="0">
              <a:solidFill>
                <a:schemeClr val="bg1">
                  <a:lumMod val="65000"/>
                </a:schemeClr>
              </a:solidFill>
            </a:endParaRPr>
          </a:p>
        </p:txBody>
      </p:sp>
      <p:sp>
        <p:nvSpPr>
          <p:cNvPr id="6" name="Rectangle 5"/>
          <p:cNvSpPr/>
          <p:nvPr/>
        </p:nvSpPr>
        <p:spPr>
          <a:xfrm>
            <a:off x="2286000" y="4007260"/>
            <a:ext cx="4572000" cy="1477328"/>
          </a:xfrm>
          <a:prstGeom prst="rect">
            <a:avLst/>
          </a:prstGeom>
        </p:spPr>
        <p:txBody>
          <a:bodyPr>
            <a:spAutoFit/>
          </a:bodyPr>
          <a:lstStyle/>
          <a:p>
            <a:endParaRPr lang="en-US" u="sng" dirty="0"/>
          </a:p>
          <a:p>
            <a:r>
              <a:rPr lang="en-US" dirty="0">
                <a:latin typeface="Courier"/>
                <a:cs typeface="Courier"/>
              </a:rPr>
              <a:t>begin seed species</a:t>
            </a:r>
          </a:p>
          <a:p>
            <a:r>
              <a:rPr lang="en-US" dirty="0">
                <a:latin typeface="Courier"/>
                <a:cs typeface="Courier"/>
              </a:rPr>
              <a:t>  E(s) 	</a:t>
            </a:r>
            <a:r>
              <a:rPr lang="en-US" dirty="0" smtClean="0">
                <a:latin typeface="Courier"/>
                <a:cs typeface="Courier"/>
              </a:rPr>
              <a:t>E0</a:t>
            </a:r>
            <a:endParaRPr lang="en-US" dirty="0">
              <a:latin typeface="Courier"/>
              <a:cs typeface="Courier"/>
            </a:endParaRPr>
          </a:p>
          <a:p>
            <a:r>
              <a:rPr lang="en-US" dirty="0">
                <a:latin typeface="Courier"/>
                <a:cs typeface="Courier"/>
              </a:rPr>
              <a:t>  S(Y~0) </a:t>
            </a:r>
            <a:r>
              <a:rPr lang="en-US" dirty="0" smtClean="0">
                <a:latin typeface="Courier"/>
                <a:cs typeface="Courier"/>
              </a:rPr>
              <a:t> S0</a:t>
            </a:r>
            <a:endParaRPr lang="en-US" dirty="0">
              <a:latin typeface="Courier"/>
              <a:cs typeface="Courier"/>
            </a:endParaRPr>
          </a:p>
          <a:p>
            <a:r>
              <a:rPr lang="en-US" dirty="0">
                <a:latin typeface="Courier"/>
                <a:cs typeface="Courier"/>
              </a:rPr>
              <a:t>end seed species</a:t>
            </a:r>
          </a:p>
        </p:txBody>
      </p:sp>
    </p:spTree>
    <p:extLst>
      <p:ext uri="{BB962C8B-B14F-4D97-AF65-F5344CB8AC3E}">
        <p14:creationId xmlns:p14="http://schemas.microsoft.com/office/powerpoint/2010/main" val="2173607009"/>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1: MM Mechanism</a:t>
            </a:r>
            <a:endParaRPr lang="en-US" dirty="0"/>
          </a:p>
        </p:txBody>
      </p:sp>
      <p:graphicFrame>
        <p:nvGraphicFramePr>
          <p:cNvPr id="3" name="Object 2"/>
          <p:cNvGraphicFramePr>
            <a:graphicFrameLocks noChangeAspect="1"/>
          </p:cNvGraphicFramePr>
          <p:nvPr>
            <p:extLst>
              <p:ext uri="{D42A27DB-BD31-4B8C-83A1-F6EECF244321}">
                <p14:modId xmlns:p14="http://schemas.microsoft.com/office/powerpoint/2010/main" val="1734338387"/>
              </p:ext>
            </p:extLst>
          </p:nvPr>
        </p:nvGraphicFramePr>
        <p:xfrm>
          <a:off x="2161431" y="1401135"/>
          <a:ext cx="4092671" cy="1080299"/>
        </p:xfrm>
        <a:graphic>
          <a:graphicData uri="http://schemas.openxmlformats.org/presentationml/2006/ole">
            <mc:AlternateContent xmlns:mc="http://schemas.openxmlformats.org/markup-compatibility/2006">
              <mc:Choice xmlns:v="urn:schemas-microsoft-com:vml" Requires="v">
                <p:oleObj spid="_x0000_s14392" name="Equation" r:id="rId3" imgW="2501900" imgH="660400" progId="Equation.3">
                  <p:embed/>
                </p:oleObj>
              </mc:Choice>
              <mc:Fallback>
                <p:oleObj name="Equation" r:id="rId3" imgW="2501900" imgH="660400" progId="Equation.3">
                  <p:embed/>
                  <p:pic>
                    <p:nvPicPr>
                      <p:cNvPr id="0" name=""/>
                      <p:cNvPicPr/>
                      <p:nvPr/>
                    </p:nvPicPr>
                    <p:blipFill>
                      <a:blip r:embed="rId4"/>
                      <a:stretch>
                        <a:fillRect/>
                      </a:stretch>
                    </p:blipFill>
                    <p:spPr>
                      <a:xfrm>
                        <a:off x="2161431" y="1401135"/>
                        <a:ext cx="4092671" cy="1080299"/>
                      </a:xfrm>
                      <a:prstGeom prst="rect">
                        <a:avLst/>
                      </a:prstGeom>
                    </p:spPr>
                  </p:pic>
                </p:oleObj>
              </mc:Fallback>
            </mc:AlternateContent>
          </a:graphicData>
        </a:graphic>
      </p:graphicFrame>
      <p:sp>
        <p:nvSpPr>
          <p:cNvPr id="4" name="TextBox 3"/>
          <p:cNvSpPr txBox="1"/>
          <p:nvPr/>
        </p:nvSpPr>
        <p:spPr>
          <a:xfrm>
            <a:off x="2126154" y="2272773"/>
            <a:ext cx="6582794" cy="1477328"/>
          </a:xfrm>
          <a:prstGeom prst="rect">
            <a:avLst/>
          </a:prstGeom>
          <a:noFill/>
        </p:spPr>
        <p:txBody>
          <a:bodyPr wrap="square" rtlCol="0">
            <a:spAutoFit/>
          </a:bodyPr>
          <a:lstStyle/>
          <a:p>
            <a:r>
              <a:rPr lang="en-US" u="sng" dirty="0" smtClean="0"/>
              <a:t>observables</a:t>
            </a:r>
            <a:r>
              <a:rPr lang="en-US" dirty="0" smtClean="0"/>
              <a:t>– Defined sums of concentrations of species with specified properties. Syntax is &lt;type&gt; &lt;name&gt; &lt;pattern&gt;.  Types considered here are Molecules and Species, which indicate weighted and </a:t>
            </a:r>
            <a:r>
              <a:rPr lang="en-US" dirty="0" err="1" smtClean="0"/>
              <a:t>unweighted</a:t>
            </a:r>
            <a:r>
              <a:rPr lang="en-US" dirty="0" smtClean="0"/>
              <a:t> sums respectively.  These are used to define model outputs and are used as to make the default plot in </a:t>
            </a:r>
            <a:r>
              <a:rPr lang="en-US" dirty="0" err="1" smtClean="0"/>
              <a:t>RuleBender</a:t>
            </a:r>
            <a:r>
              <a:rPr lang="en-US" dirty="0" smtClean="0"/>
              <a:t>.</a:t>
            </a:r>
          </a:p>
        </p:txBody>
      </p:sp>
      <p:sp>
        <p:nvSpPr>
          <p:cNvPr id="5" name="TextBox 4"/>
          <p:cNvSpPr txBox="1"/>
          <p:nvPr/>
        </p:nvSpPr>
        <p:spPr>
          <a:xfrm>
            <a:off x="145353" y="1268048"/>
            <a:ext cx="1752600" cy="5355312"/>
          </a:xfrm>
          <a:prstGeom prst="rect">
            <a:avLst/>
          </a:prstGeom>
          <a:noFill/>
        </p:spPr>
        <p:txBody>
          <a:bodyPr wrap="square" rtlCol="0">
            <a:spAutoFit/>
          </a:bodyPr>
          <a:lstStyle/>
          <a:p>
            <a:r>
              <a:rPr lang="en-US" b="1" dirty="0" smtClean="0">
                <a:solidFill>
                  <a:srgbClr val="7F7F7F"/>
                </a:solidFill>
              </a:rPr>
              <a:t>parameters</a:t>
            </a:r>
          </a:p>
          <a:p>
            <a:endParaRPr lang="en-US" dirty="0" smtClean="0"/>
          </a:p>
          <a:p>
            <a:endParaRPr lang="en-US" dirty="0" smtClean="0"/>
          </a:p>
          <a:p>
            <a:r>
              <a:rPr lang="en-US" b="1" dirty="0" smtClean="0">
                <a:solidFill>
                  <a:schemeClr val="bg1">
                    <a:lumMod val="50000"/>
                  </a:schemeClr>
                </a:solidFill>
              </a:rPr>
              <a:t>molecule types</a:t>
            </a:r>
          </a:p>
          <a:p>
            <a:endParaRPr lang="en-US" b="1" dirty="0" smtClean="0">
              <a:solidFill>
                <a:schemeClr val="bg1">
                  <a:lumMod val="65000"/>
                </a:schemeClr>
              </a:solidFill>
            </a:endParaRPr>
          </a:p>
          <a:p>
            <a:endParaRPr lang="en-US" b="1" dirty="0" smtClean="0">
              <a:solidFill>
                <a:schemeClr val="bg1">
                  <a:lumMod val="65000"/>
                </a:schemeClr>
              </a:solidFill>
            </a:endParaRPr>
          </a:p>
          <a:p>
            <a:r>
              <a:rPr lang="en-US" b="1" dirty="0" smtClean="0">
                <a:solidFill>
                  <a:srgbClr val="7F7F7F"/>
                </a:solidFill>
              </a:rPr>
              <a:t>seed species</a:t>
            </a:r>
          </a:p>
          <a:p>
            <a:endParaRPr lang="en-US" b="1" dirty="0" smtClean="0">
              <a:solidFill>
                <a:schemeClr val="bg1">
                  <a:lumMod val="65000"/>
                </a:schemeClr>
              </a:solidFill>
            </a:endParaRPr>
          </a:p>
          <a:p>
            <a:endParaRPr lang="en-US" b="1" dirty="0" smtClean="0">
              <a:solidFill>
                <a:schemeClr val="bg1">
                  <a:lumMod val="65000"/>
                </a:schemeClr>
              </a:solidFill>
            </a:endParaRPr>
          </a:p>
          <a:p>
            <a:r>
              <a:rPr lang="en-US" b="1" dirty="0" smtClean="0">
                <a:solidFill>
                  <a:srgbClr val="000000"/>
                </a:solidFill>
              </a:rPr>
              <a:t>observables</a:t>
            </a:r>
          </a:p>
          <a:p>
            <a:endParaRPr lang="en-US" b="1" dirty="0" smtClean="0">
              <a:solidFill>
                <a:schemeClr val="bg1">
                  <a:lumMod val="65000"/>
                </a:schemeClr>
              </a:solidFill>
            </a:endParaRPr>
          </a:p>
          <a:p>
            <a:endParaRPr lang="en-US" b="1" dirty="0" smtClean="0">
              <a:solidFill>
                <a:schemeClr val="bg1">
                  <a:lumMod val="65000"/>
                </a:schemeClr>
              </a:solidFill>
            </a:endParaRPr>
          </a:p>
          <a:p>
            <a:r>
              <a:rPr lang="en-US" b="1" dirty="0" smtClean="0">
                <a:solidFill>
                  <a:schemeClr val="bg1">
                    <a:lumMod val="65000"/>
                  </a:schemeClr>
                </a:solidFill>
              </a:rPr>
              <a:t>functions</a:t>
            </a:r>
          </a:p>
          <a:p>
            <a:endParaRPr lang="en-US" b="1" dirty="0" smtClean="0">
              <a:solidFill>
                <a:schemeClr val="bg1">
                  <a:lumMod val="65000"/>
                </a:schemeClr>
              </a:solidFill>
            </a:endParaRPr>
          </a:p>
          <a:p>
            <a:endParaRPr lang="en-US" b="1" dirty="0" smtClean="0">
              <a:solidFill>
                <a:schemeClr val="bg1">
                  <a:lumMod val="65000"/>
                </a:schemeClr>
              </a:solidFill>
            </a:endParaRPr>
          </a:p>
          <a:p>
            <a:r>
              <a:rPr lang="en-US" b="1" dirty="0" smtClean="0">
                <a:solidFill>
                  <a:schemeClr val="bg1">
                    <a:lumMod val="65000"/>
                  </a:schemeClr>
                </a:solidFill>
              </a:rPr>
              <a:t>reaction rules</a:t>
            </a:r>
          </a:p>
          <a:p>
            <a:endParaRPr lang="en-US" b="1" dirty="0" smtClean="0">
              <a:solidFill>
                <a:schemeClr val="bg1">
                  <a:lumMod val="65000"/>
                </a:schemeClr>
              </a:solidFill>
            </a:endParaRPr>
          </a:p>
          <a:p>
            <a:endParaRPr lang="en-US" b="1" dirty="0" smtClean="0">
              <a:solidFill>
                <a:schemeClr val="bg1">
                  <a:lumMod val="65000"/>
                </a:schemeClr>
              </a:solidFill>
            </a:endParaRPr>
          </a:p>
          <a:p>
            <a:r>
              <a:rPr lang="en-US" b="1" dirty="0" smtClean="0">
                <a:solidFill>
                  <a:schemeClr val="bg1">
                    <a:lumMod val="65000"/>
                  </a:schemeClr>
                </a:solidFill>
              </a:rPr>
              <a:t>actions</a:t>
            </a:r>
            <a:endParaRPr lang="en-US" dirty="0">
              <a:solidFill>
                <a:schemeClr val="bg1">
                  <a:lumMod val="65000"/>
                </a:schemeClr>
              </a:solidFill>
            </a:endParaRPr>
          </a:p>
        </p:txBody>
      </p:sp>
    </p:spTree>
    <p:extLst>
      <p:ext uri="{BB962C8B-B14F-4D97-AF65-F5344CB8AC3E}">
        <p14:creationId xmlns:p14="http://schemas.microsoft.com/office/powerpoint/2010/main" val="4262069807"/>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1: MM Mechanism</a:t>
            </a:r>
            <a:endParaRPr lang="en-US" dirty="0"/>
          </a:p>
        </p:txBody>
      </p:sp>
      <p:graphicFrame>
        <p:nvGraphicFramePr>
          <p:cNvPr id="3" name="Object 2"/>
          <p:cNvGraphicFramePr>
            <a:graphicFrameLocks noChangeAspect="1"/>
          </p:cNvGraphicFramePr>
          <p:nvPr>
            <p:extLst>
              <p:ext uri="{D42A27DB-BD31-4B8C-83A1-F6EECF244321}">
                <p14:modId xmlns:p14="http://schemas.microsoft.com/office/powerpoint/2010/main" val="1852338599"/>
              </p:ext>
            </p:extLst>
          </p:nvPr>
        </p:nvGraphicFramePr>
        <p:xfrm>
          <a:off x="2161431" y="1401135"/>
          <a:ext cx="4092671" cy="1080299"/>
        </p:xfrm>
        <a:graphic>
          <a:graphicData uri="http://schemas.openxmlformats.org/presentationml/2006/ole">
            <mc:AlternateContent xmlns:mc="http://schemas.openxmlformats.org/markup-compatibility/2006">
              <mc:Choice xmlns:v="urn:schemas-microsoft-com:vml" Requires="v">
                <p:oleObj spid="_x0000_s30770" name="Equation" r:id="rId3" imgW="2501900" imgH="660400" progId="Equation.3">
                  <p:embed/>
                </p:oleObj>
              </mc:Choice>
              <mc:Fallback>
                <p:oleObj name="Equation" r:id="rId3" imgW="2501900" imgH="660400" progId="Equation.3">
                  <p:embed/>
                  <p:pic>
                    <p:nvPicPr>
                      <p:cNvPr id="0" name=""/>
                      <p:cNvPicPr/>
                      <p:nvPr/>
                    </p:nvPicPr>
                    <p:blipFill>
                      <a:blip r:embed="rId4"/>
                      <a:stretch>
                        <a:fillRect/>
                      </a:stretch>
                    </p:blipFill>
                    <p:spPr>
                      <a:xfrm>
                        <a:off x="2161431" y="1401135"/>
                        <a:ext cx="4092671" cy="1080299"/>
                      </a:xfrm>
                      <a:prstGeom prst="rect">
                        <a:avLst/>
                      </a:prstGeom>
                    </p:spPr>
                  </p:pic>
                </p:oleObj>
              </mc:Fallback>
            </mc:AlternateContent>
          </a:graphicData>
        </a:graphic>
      </p:graphicFrame>
      <p:sp>
        <p:nvSpPr>
          <p:cNvPr id="6" name="Rectangle 5"/>
          <p:cNvSpPr/>
          <p:nvPr/>
        </p:nvSpPr>
        <p:spPr>
          <a:xfrm>
            <a:off x="2286000" y="2589560"/>
            <a:ext cx="6015770" cy="1477328"/>
          </a:xfrm>
          <a:prstGeom prst="rect">
            <a:avLst/>
          </a:prstGeom>
        </p:spPr>
        <p:txBody>
          <a:bodyPr wrap="square">
            <a:spAutoFit/>
          </a:bodyPr>
          <a:lstStyle/>
          <a:p>
            <a:r>
              <a:rPr lang="en-US" dirty="0">
                <a:latin typeface="Courier"/>
                <a:cs typeface="Courier"/>
              </a:rPr>
              <a:t>begin observables</a:t>
            </a:r>
          </a:p>
          <a:p>
            <a:r>
              <a:rPr lang="en-US" dirty="0">
                <a:latin typeface="Courier"/>
                <a:cs typeface="Courier"/>
              </a:rPr>
              <a:t>  Molecules </a:t>
            </a:r>
            <a:r>
              <a:rPr lang="en-US" dirty="0" smtClean="0">
                <a:latin typeface="Courier"/>
                <a:cs typeface="Courier"/>
              </a:rPr>
              <a:t>SU </a:t>
            </a:r>
            <a:r>
              <a:rPr lang="en-US" dirty="0">
                <a:latin typeface="Courier"/>
                <a:cs typeface="Courier"/>
              </a:rPr>
              <a:t>S(Y</a:t>
            </a:r>
            <a:r>
              <a:rPr lang="en-US" dirty="0" smtClean="0">
                <a:latin typeface="Courier"/>
                <a:cs typeface="Courier"/>
              </a:rPr>
              <a:t>~0)</a:t>
            </a:r>
          </a:p>
          <a:p>
            <a:r>
              <a:rPr lang="en-US" dirty="0" smtClean="0">
                <a:latin typeface="Courier"/>
                <a:cs typeface="Courier"/>
              </a:rPr>
              <a:t>  Molecules SP S(Y~P)</a:t>
            </a:r>
          </a:p>
          <a:p>
            <a:r>
              <a:rPr lang="en-US" dirty="0" smtClean="0">
                <a:latin typeface="Courier"/>
                <a:cs typeface="Courier"/>
              </a:rPr>
              <a:t>  Molecules ES E(s!1).S(Y!1)</a:t>
            </a:r>
          </a:p>
          <a:p>
            <a:r>
              <a:rPr lang="en-US" dirty="0" smtClean="0">
                <a:latin typeface="Courier"/>
                <a:cs typeface="Courier"/>
              </a:rPr>
              <a:t>end </a:t>
            </a:r>
            <a:r>
              <a:rPr lang="en-US" dirty="0">
                <a:latin typeface="Courier"/>
                <a:cs typeface="Courier"/>
              </a:rPr>
              <a:t>observables</a:t>
            </a:r>
          </a:p>
        </p:txBody>
      </p:sp>
      <p:sp>
        <p:nvSpPr>
          <p:cNvPr id="7" name="TextBox 6"/>
          <p:cNvSpPr txBox="1"/>
          <p:nvPr/>
        </p:nvSpPr>
        <p:spPr>
          <a:xfrm>
            <a:off x="145353" y="1268048"/>
            <a:ext cx="1752600" cy="5355312"/>
          </a:xfrm>
          <a:prstGeom prst="rect">
            <a:avLst/>
          </a:prstGeom>
          <a:noFill/>
        </p:spPr>
        <p:txBody>
          <a:bodyPr wrap="square" rtlCol="0">
            <a:spAutoFit/>
          </a:bodyPr>
          <a:lstStyle/>
          <a:p>
            <a:r>
              <a:rPr lang="en-US" b="1" dirty="0" smtClean="0">
                <a:solidFill>
                  <a:srgbClr val="7F7F7F"/>
                </a:solidFill>
              </a:rPr>
              <a:t>parameters</a:t>
            </a:r>
          </a:p>
          <a:p>
            <a:endParaRPr lang="en-US" dirty="0" smtClean="0"/>
          </a:p>
          <a:p>
            <a:endParaRPr lang="en-US" dirty="0" smtClean="0"/>
          </a:p>
          <a:p>
            <a:r>
              <a:rPr lang="en-US" b="1" dirty="0" smtClean="0">
                <a:solidFill>
                  <a:schemeClr val="bg1">
                    <a:lumMod val="50000"/>
                  </a:schemeClr>
                </a:solidFill>
              </a:rPr>
              <a:t>molecule types</a:t>
            </a:r>
          </a:p>
          <a:p>
            <a:endParaRPr lang="en-US" b="1" dirty="0" smtClean="0">
              <a:solidFill>
                <a:schemeClr val="bg1">
                  <a:lumMod val="65000"/>
                </a:schemeClr>
              </a:solidFill>
            </a:endParaRPr>
          </a:p>
          <a:p>
            <a:endParaRPr lang="en-US" b="1" dirty="0" smtClean="0">
              <a:solidFill>
                <a:schemeClr val="bg1">
                  <a:lumMod val="65000"/>
                </a:schemeClr>
              </a:solidFill>
            </a:endParaRPr>
          </a:p>
          <a:p>
            <a:r>
              <a:rPr lang="en-US" b="1" dirty="0" smtClean="0">
                <a:solidFill>
                  <a:srgbClr val="7F7F7F"/>
                </a:solidFill>
              </a:rPr>
              <a:t>seed species</a:t>
            </a:r>
          </a:p>
          <a:p>
            <a:endParaRPr lang="en-US" b="1" dirty="0" smtClean="0">
              <a:solidFill>
                <a:schemeClr val="bg1">
                  <a:lumMod val="65000"/>
                </a:schemeClr>
              </a:solidFill>
            </a:endParaRPr>
          </a:p>
          <a:p>
            <a:endParaRPr lang="en-US" b="1" dirty="0" smtClean="0">
              <a:solidFill>
                <a:schemeClr val="bg1">
                  <a:lumMod val="65000"/>
                </a:schemeClr>
              </a:solidFill>
            </a:endParaRPr>
          </a:p>
          <a:p>
            <a:r>
              <a:rPr lang="en-US" b="1" dirty="0" smtClean="0">
                <a:solidFill>
                  <a:srgbClr val="000000"/>
                </a:solidFill>
              </a:rPr>
              <a:t>observables</a:t>
            </a:r>
          </a:p>
          <a:p>
            <a:endParaRPr lang="en-US" b="1" dirty="0" smtClean="0">
              <a:solidFill>
                <a:schemeClr val="bg1">
                  <a:lumMod val="65000"/>
                </a:schemeClr>
              </a:solidFill>
            </a:endParaRPr>
          </a:p>
          <a:p>
            <a:endParaRPr lang="en-US" b="1" dirty="0" smtClean="0">
              <a:solidFill>
                <a:schemeClr val="bg1">
                  <a:lumMod val="65000"/>
                </a:schemeClr>
              </a:solidFill>
            </a:endParaRPr>
          </a:p>
          <a:p>
            <a:r>
              <a:rPr lang="en-US" b="1" dirty="0" smtClean="0">
                <a:solidFill>
                  <a:schemeClr val="bg1">
                    <a:lumMod val="65000"/>
                  </a:schemeClr>
                </a:solidFill>
              </a:rPr>
              <a:t>functions</a:t>
            </a:r>
          </a:p>
          <a:p>
            <a:endParaRPr lang="en-US" b="1" dirty="0" smtClean="0">
              <a:solidFill>
                <a:schemeClr val="bg1">
                  <a:lumMod val="65000"/>
                </a:schemeClr>
              </a:solidFill>
            </a:endParaRPr>
          </a:p>
          <a:p>
            <a:endParaRPr lang="en-US" b="1" dirty="0" smtClean="0">
              <a:solidFill>
                <a:schemeClr val="bg1">
                  <a:lumMod val="65000"/>
                </a:schemeClr>
              </a:solidFill>
            </a:endParaRPr>
          </a:p>
          <a:p>
            <a:r>
              <a:rPr lang="en-US" b="1" dirty="0" smtClean="0">
                <a:solidFill>
                  <a:schemeClr val="bg1">
                    <a:lumMod val="65000"/>
                  </a:schemeClr>
                </a:solidFill>
              </a:rPr>
              <a:t>reaction rules</a:t>
            </a:r>
          </a:p>
          <a:p>
            <a:endParaRPr lang="en-US" b="1" dirty="0" smtClean="0">
              <a:solidFill>
                <a:schemeClr val="bg1">
                  <a:lumMod val="65000"/>
                </a:schemeClr>
              </a:solidFill>
            </a:endParaRPr>
          </a:p>
          <a:p>
            <a:endParaRPr lang="en-US" b="1" dirty="0" smtClean="0">
              <a:solidFill>
                <a:schemeClr val="bg1">
                  <a:lumMod val="65000"/>
                </a:schemeClr>
              </a:solidFill>
            </a:endParaRPr>
          </a:p>
          <a:p>
            <a:r>
              <a:rPr lang="en-US" b="1" dirty="0" smtClean="0">
                <a:solidFill>
                  <a:schemeClr val="bg1">
                    <a:lumMod val="65000"/>
                  </a:schemeClr>
                </a:solidFill>
              </a:rPr>
              <a:t>actions</a:t>
            </a:r>
            <a:endParaRPr lang="en-US" dirty="0">
              <a:solidFill>
                <a:schemeClr val="bg1">
                  <a:lumMod val="65000"/>
                </a:schemeClr>
              </a:solidFill>
            </a:endParaRPr>
          </a:p>
        </p:txBody>
      </p:sp>
    </p:spTree>
    <p:extLst>
      <p:ext uri="{BB962C8B-B14F-4D97-AF65-F5344CB8AC3E}">
        <p14:creationId xmlns:p14="http://schemas.microsoft.com/office/powerpoint/2010/main" val="4027432086"/>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1: MM Mechanism</a:t>
            </a:r>
            <a:endParaRPr lang="en-US" dirty="0"/>
          </a:p>
        </p:txBody>
      </p:sp>
      <p:graphicFrame>
        <p:nvGraphicFramePr>
          <p:cNvPr id="3" name="Object 2"/>
          <p:cNvGraphicFramePr>
            <a:graphicFrameLocks noChangeAspect="1"/>
          </p:cNvGraphicFramePr>
          <p:nvPr>
            <p:extLst>
              <p:ext uri="{D42A27DB-BD31-4B8C-83A1-F6EECF244321}">
                <p14:modId xmlns:p14="http://schemas.microsoft.com/office/powerpoint/2010/main" val="1285087243"/>
              </p:ext>
            </p:extLst>
          </p:nvPr>
        </p:nvGraphicFramePr>
        <p:xfrm>
          <a:off x="2161431" y="1401135"/>
          <a:ext cx="4092671" cy="1080299"/>
        </p:xfrm>
        <a:graphic>
          <a:graphicData uri="http://schemas.openxmlformats.org/presentationml/2006/ole">
            <mc:AlternateContent xmlns:mc="http://schemas.openxmlformats.org/markup-compatibility/2006">
              <mc:Choice xmlns:v="urn:schemas-microsoft-com:vml" Requires="v">
                <p:oleObj spid="_x0000_s31795" name="Equation" r:id="rId3" imgW="2501900" imgH="660400" progId="Equation.3">
                  <p:embed/>
                </p:oleObj>
              </mc:Choice>
              <mc:Fallback>
                <p:oleObj name="Equation" r:id="rId3" imgW="2501900" imgH="660400" progId="Equation.3">
                  <p:embed/>
                  <p:pic>
                    <p:nvPicPr>
                      <p:cNvPr id="0" name=""/>
                      <p:cNvPicPr/>
                      <p:nvPr/>
                    </p:nvPicPr>
                    <p:blipFill>
                      <a:blip r:embed="rId4"/>
                      <a:stretch>
                        <a:fillRect/>
                      </a:stretch>
                    </p:blipFill>
                    <p:spPr>
                      <a:xfrm>
                        <a:off x="2161431" y="1401135"/>
                        <a:ext cx="4092671" cy="1080299"/>
                      </a:xfrm>
                      <a:prstGeom prst="rect">
                        <a:avLst/>
                      </a:prstGeom>
                    </p:spPr>
                  </p:pic>
                </p:oleObj>
              </mc:Fallback>
            </mc:AlternateContent>
          </a:graphicData>
        </a:graphic>
      </p:graphicFrame>
      <p:sp>
        <p:nvSpPr>
          <p:cNvPr id="6" name="Rectangle 5"/>
          <p:cNvSpPr/>
          <p:nvPr/>
        </p:nvSpPr>
        <p:spPr>
          <a:xfrm>
            <a:off x="2286000" y="2589560"/>
            <a:ext cx="6015770" cy="1477328"/>
          </a:xfrm>
          <a:prstGeom prst="rect">
            <a:avLst/>
          </a:prstGeom>
        </p:spPr>
        <p:txBody>
          <a:bodyPr wrap="square">
            <a:spAutoFit/>
          </a:bodyPr>
          <a:lstStyle/>
          <a:p>
            <a:r>
              <a:rPr lang="en-US" dirty="0">
                <a:latin typeface="Courier"/>
                <a:cs typeface="Courier"/>
              </a:rPr>
              <a:t>begin observables</a:t>
            </a:r>
          </a:p>
          <a:p>
            <a:r>
              <a:rPr lang="en-US" dirty="0">
                <a:latin typeface="Courier"/>
                <a:cs typeface="Courier"/>
              </a:rPr>
              <a:t>  Molecules </a:t>
            </a:r>
            <a:r>
              <a:rPr lang="en-US" dirty="0" smtClean="0">
                <a:latin typeface="Courier"/>
                <a:cs typeface="Courier"/>
              </a:rPr>
              <a:t>SU </a:t>
            </a:r>
            <a:r>
              <a:rPr lang="en-US" dirty="0">
                <a:latin typeface="Courier"/>
                <a:cs typeface="Courier"/>
              </a:rPr>
              <a:t>S(Y</a:t>
            </a:r>
            <a:r>
              <a:rPr lang="en-US" dirty="0" smtClean="0">
                <a:latin typeface="Courier"/>
                <a:cs typeface="Courier"/>
              </a:rPr>
              <a:t>~0)</a:t>
            </a:r>
          </a:p>
          <a:p>
            <a:r>
              <a:rPr lang="en-US" dirty="0" smtClean="0">
                <a:latin typeface="Courier"/>
                <a:cs typeface="Courier"/>
              </a:rPr>
              <a:t>  Molecules SP S(Y~P)</a:t>
            </a:r>
          </a:p>
          <a:p>
            <a:r>
              <a:rPr lang="en-US" dirty="0" smtClean="0">
                <a:latin typeface="Courier"/>
                <a:cs typeface="Courier"/>
              </a:rPr>
              <a:t>  Molecules ES E(s!1).S(Y!1)</a:t>
            </a:r>
          </a:p>
          <a:p>
            <a:r>
              <a:rPr lang="en-US" dirty="0" smtClean="0">
                <a:latin typeface="Courier"/>
                <a:cs typeface="Courier"/>
              </a:rPr>
              <a:t>end </a:t>
            </a:r>
            <a:r>
              <a:rPr lang="en-US" dirty="0">
                <a:latin typeface="Courier"/>
                <a:cs typeface="Courier"/>
              </a:rPr>
              <a:t>observables</a:t>
            </a:r>
          </a:p>
        </p:txBody>
      </p:sp>
      <p:sp>
        <p:nvSpPr>
          <p:cNvPr id="4" name="Rectangle 3"/>
          <p:cNvSpPr/>
          <p:nvPr/>
        </p:nvSpPr>
        <p:spPr>
          <a:xfrm>
            <a:off x="2986161" y="4267301"/>
            <a:ext cx="1431364" cy="369332"/>
          </a:xfrm>
          <a:prstGeom prst="rect">
            <a:avLst/>
          </a:prstGeom>
        </p:spPr>
        <p:txBody>
          <a:bodyPr wrap="none">
            <a:spAutoFit/>
          </a:bodyPr>
          <a:lstStyle/>
          <a:p>
            <a:r>
              <a:rPr lang="en-US" dirty="0">
                <a:latin typeface="Courier"/>
                <a:cs typeface="Courier"/>
              </a:rPr>
              <a:t>SU S(Y~0)</a:t>
            </a:r>
            <a:endParaRPr lang="en-US" dirty="0"/>
          </a:p>
        </p:txBody>
      </p:sp>
      <p:cxnSp>
        <p:nvCxnSpPr>
          <p:cNvPr id="7" name="Straight Arrow Connector 6"/>
          <p:cNvCxnSpPr/>
          <p:nvPr/>
        </p:nvCxnSpPr>
        <p:spPr>
          <a:xfrm>
            <a:off x="3856913" y="4624875"/>
            <a:ext cx="0" cy="52523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9" name="Rectangle 8"/>
          <p:cNvSpPr/>
          <p:nvPr/>
        </p:nvSpPr>
        <p:spPr>
          <a:xfrm>
            <a:off x="3415094" y="5055107"/>
            <a:ext cx="1015798" cy="369332"/>
          </a:xfrm>
          <a:prstGeom prst="rect">
            <a:avLst/>
          </a:prstGeom>
        </p:spPr>
        <p:txBody>
          <a:bodyPr wrap="none">
            <a:spAutoFit/>
          </a:bodyPr>
          <a:lstStyle/>
          <a:p>
            <a:r>
              <a:rPr lang="en-US" dirty="0">
                <a:latin typeface="Courier"/>
                <a:cs typeface="Courier"/>
              </a:rPr>
              <a:t>S(Y~0)</a:t>
            </a:r>
            <a:endParaRPr lang="en-US" dirty="0"/>
          </a:p>
        </p:txBody>
      </p:sp>
      <p:sp>
        <p:nvSpPr>
          <p:cNvPr id="10" name="TextBox 9"/>
          <p:cNvSpPr txBox="1"/>
          <p:nvPr/>
        </p:nvSpPr>
        <p:spPr>
          <a:xfrm>
            <a:off x="1796900" y="4267301"/>
            <a:ext cx="1217213" cy="369332"/>
          </a:xfrm>
          <a:prstGeom prst="rect">
            <a:avLst/>
          </a:prstGeom>
          <a:noFill/>
        </p:spPr>
        <p:txBody>
          <a:bodyPr wrap="none" rtlCol="0">
            <a:spAutoFit/>
          </a:bodyPr>
          <a:lstStyle/>
          <a:p>
            <a:r>
              <a:rPr lang="en-US" dirty="0" smtClean="0"/>
              <a:t>observable </a:t>
            </a:r>
            <a:endParaRPr lang="en-US" dirty="0"/>
          </a:p>
        </p:txBody>
      </p:sp>
      <p:sp>
        <p:nvSpPr>
          <p:cNvPr id="11" name="TextBox 10"/>
          <p:cNvSpPr txBox="1"/>
          <p:nvPr/>
        </p:nvSpPr>
        <p:spPr>
          <a:xfrm>
            <a:off x="1815984" y="4649556"/>
            <a:ext cx="980970" cy="369332"/>
          </a:xfrm>
          <a:prstGeom prst="rect">
            <a:avLst/>
          </a:prstGeom>
          <a:noFill/>
        </p:spPr>
        <p:txBody>
          <a:bodyPr wrap="none" rtlCol="0">
            <a:spAutoFit/>
          </a:bodyPr>
          <a:lstStyle/>
          <a:p>
            <a:r>
              <a:rPr lang="en-US" dirty="0" smtClean="0"/>
              <a:t>matches </a:t>
            </a:r>
            <a:endParaRPr lang="en-US" dirty="0"/>
          </a:p>
        </p:txBody>
      </p:sp>
      <p:sp>
        <p:nvSpPr>
          <p:cNvPr id="12" name="TextBox 11"/>
          <p:cNvSpPr txBox="1"/>
          <p:nvPr/>
        </p:nvSpPr>
        <p:spPr>
          <a:xfrm>
            <a:off x="1815984" y="5058989"/>
            <a:ext cx="866794" cy="369332"/>
          </a:xfrm>
          <a:prstGeom prst="rect">
            <a:avLst/>
          </a:prstGeom>
          <a:noFill/>
        </p:spPr>
        <p:txBody>
          <a:bodyPr wrap="none" rtlCol="0">
            <a:spAutoFit/>
          </a:bodyPr>
          <a:lstStyle/>
          <a:p>
            <a:r>
              <a:rPr lang="en-US" dirty="0" smtClean="0"/>
              <a:t>species</a:t>
            </a:r>
            <a:endParaRPr lang="en-US" dirty="0"/>
          </a:p>
        </p:txBody>
      </p:sp>
      <p:sp>
        <p:nvSpPr>
          <p:cNvPr id="13" name="Rectangle 12"/>
          <p:cNvSpPr/>
          <p:nvPr/>
        </p:nvSpPr>
        <p:spPr>
          <a:xfrm>
            <a:off x="4572000" y="5082505"/>
            <a:ext cx="2262496" cy="369332"/>
          </a:xfrm>
          <a:prstGeom prst="rect">
            <a:avLst/>
          </a:prstGeom>
        </p:spPr>
        <p:txBody>
          <a:bodyPr wrap="none">
            <a:spAutoFit/>
          </a:bodyPr>
          <a:lstStyle/>
          <a:p>
            <a:r>
              <a:rPr lang="en-US" dirty="0" smtClean="0">
                <a:latin typeface="Courier"/>
                <a:cs typeface="Courier"/>
              </a:rPr>
              <a:t>E(s!1).S</a:t>
            </a:r>
            <a:r>
              <a:rPr lang="en-US" dirty="0">
                <a:latin typeface="Courier"/>
                <a:cs typeface="Courier"/>
              </a:rPr>
              <a:t>(Y~</a:t>
            </a:r>
            <a:r>
              <a:rPr lang="en-US" dirty="0" smtClean="0">
                <a:latin typeface="Courier"/>
                <a:cs typeface="Courier"/>
              </a:rPr>
              <a:t>0</a:t>
            </a:r>
            <a:r>
              <a:rPr lang="en-US" dirty="0" smtClean="0">
                <a:solidFill>
                  <a:srgbClr val="FF0000"/>
                </a:solidFill>
                <a:latin typeface="Courier"/>
                <a:cs typeface="Courier"/>
              </a:rPr>
              <a:t>!1</a:t>
            </a:r>
            <a:r>
              <a:rPr lang="en-US" dirty="0" smtClean="0">
                <a:latin typeface="Courier"/>
                <a:cs typeface="Courier"/>
              </a:rPr>
              <a:t>)</a:t>
            </a:r>
            <a:endParaRPr lang="en-US" dirty="0"/>
          </a:p>
        </p:txBody>
      </p:sp>
      <p:sp>
        <p:nvSpPr>
          <p:cNvPr id="14" name="Rectangle 13"/>
          <p:cNvSpPr/>
          <p:nvPr/>
        </p:nvSpPr>
        <p:spPr>
          <a:xfrm>
            <a:off x="5522208" y="4256708"/>
            <a:ext cx="1015798" cy="369332"/>
          </a:xfrm>
          <a:prstGeom prst="rect">
            <a:avLst/>
          </a:prstGeom>
        </p:spPr>
        <p:txBody>
          <a:bodyPr wrap="none">
            <a:spAutoFit/>
          </a:bodyPr>
          <a:lstStyle/>
          <a:p>
            <a:r>
              <a:rPr lang="en-US" dirty="0">
                <a:latin typeface="Courier"/>
                <a:cs typeface="Courier"/>
              </a:rPr>
              <a:t>S(Y~0)</a:t>
            </a:r>
            <a:endParaRPr lang="en-US" dirty="0"/>
          </a:p>
        </p:txBody>
      </p:sp>
      <p:cxnSp>
        <p:nvCxnSpPr>
          <p:cNvPr id="15" name="Straight Arrow Connector 14"/>
          <p:cNvCxnSpPr/>
          <p:nvPr/>
        </p:nvCxnSpPr>
        <p:spPr>
          <a:xfrm>
            <a:off x="5973046" y="4624875"/>
            <a:ext cx="0" cy="525239"/>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16" name="TextBox 15"/>
          <p:cNvSpPr txBox="1"/>
          <p:nvPr/>
        </p:nvSpPr>
        <p:spPr>
          <a:xfrm>
            <a:off x="5829417" y="4619109"/>
            <a:ext cx="287258" cy="369332"/>
          </a:xfrm>
          <a:prstGeom prst="rect">
            <a:avLst/>
          </a:prstGeom>
          <a:noFill/>
        </p:spPr>
        <p:txBody>
          <a:bodyPr wrap="none" rtlCol="0">
            <a:spAutoFit/>
          </a:bodyPr>
          <a:lstStyle/>
          <a:p>
            <a:r>
              <a:rPr lang="en-US" dirty="0" smtClean="0">
                <a:solidFill>
                  <a:srgbClr val="FF0000"/>
                </a:solidFill>
              </a:rPr>
              <a:t>x</a:t>
            </a:r>
            <a:endParaRPr lang="en-US" dirty="0">
              <a:solidFill>
                <a:srgbClr val="FF0000"/>
              </a:solidFill>
            </a:endParaRPr>
          </a:p>
        </p:txBody>
      </p:sp>
      <p:sp>
        <p:nvSpPr>
          <p:cNvPr id="17" name="TextBox 16"/>
          <p:cNvSpPr txBox="1"/>
          <p:nvPr/>
        </p:nvSpPr>
        <p:spPr>
          <a:xfrm>
            <a:off x="2380072" y="5886058"/>
            <a:ext cx="4949868" cy="369332"/>
          </a:xfrm>
          <a:prstGeom prst="rect">
            <a:avLst/>
          </a:prstGeom>
          <a:noFill/>
        </p:spPr>
        <p:txBody>
          <a:bodyPr wrap="none" rtlCol="0">
            <a:spAutoFit/>
          </a:bodyPr>
          <a:lstStyle/>
          <a:p>
            <a:r>
              <a:rPr lang="en-US" dirty="0" smtClean="0"/>
              <a:t>SU = sum of concentration of matches = [</a:t>
            </a:r>
            <a:r>
              <a:rPr lang="en-US" dirty="0" smtClean="0">
                <a:latin typeface="Courier"/>
                <a:cs typeface="Courier"/>
              </a:rPr>
              <a:t>S(Y~0)</a:t>
            </a:r>
            <a:r>
              <a:rPr lang="en-US" dirty="0" smtClean="0"/>
              <a:t>]</a:t>
            </a:r>
            <a:endParaRPr lang="en-US" dirty="0"/>
          </a:p>
        </p:txBody>
      </p:sp>
      <p:sp>
        <p:nvSpPr>
          <p:cNvPr id="18" name="TextBox 17"/>
          <p:cNvSpPr txBox="1"/>
          <p:nvPr/>
        </p:nvSpPr>
        <p:spPr>
          <a:xfrm>
            <a:off x="4724867" y="4647673"/>
            <a:ext cx="505267" cy="369332"/>
          </a:xfrm>
          <a:prstGeom prst="rect">
            <a:avLst/>
          </a:prstGeom>
          <a:noFill/>
        </p:spPr>
        <p:txBody>
          <a:bodyPr wrap="none" rtlCol="0">
            <a:spAutoFit/>
          </a:bodyPr>
          <a:lstStyle/>
          <a:p>
            <a:r>
              <a:rPr lang="en-US" dirty="0" smtClean="0"/>
              <a:t>not</a:t>
            </a:r>
            <a:endParaRPr lang="en-US" dirty="0"/>
          </a:p>
        </p:txBody>
      </p:sp>
      <p:sp>
        <p:nvSpPr>
          <p:cNvPr id="19" name="TextBox 18"/>
          <p:cNvSpPr txBox="1"/>
          <p:nvPr/>
        </p:nvSpPr>
        <p:spPr>
          <a:xfrm>
            <a:off x="145353" y="1268048"/>
            <a:ext cx="1752600" cy="5355312"/>
          </a:xfrm>
          <a:prstGeom prst="rect">
            <a:avLst/>
          </a:prstGeom>
          <a:noFill/>
        </p:spPr>
        <p:txBody>
          <a:bodyPr wrap="square" rtlCol="0">
            <a:spAutoFit/>
          </a:bodyPr>
          <a:lstStyle/>
          <a:p>
            <a:r>
              <a:rPr lang="en-US" b="1" dirty="0" smtClean="0">
                <a:solidFill>
                  <a:srgbClr val="7F7F7F"/>
                </a:solidFill>
              </a:rPr>
              <a:t>parameters</a:t>
            </a:r>
          </a:p>
          <a:p>
            <a:endParaRPr lang="en-US" dirty="0" smtClean="0"/>
          </a:p>
          <a:p>
            <a:endParaRPr lang="en-US" dirty="0" smtClean="0"/>
          </a:p>
          <a:p>
            <a:r>
              <a:rPr lang="en-US" b="1" dirty="0" smtClean="0">
                <a:solidFill>
                  <a:schemeClr val="bg1">
                    <a:lumMod val="50000"/>
                  </a:schemeClr>
                </a:solidFill>
              </a:rPr>
              <a:t>molecule types</a:t>
            </a:r>
          </a:p>
          <a:p>
            <a:endParaRPr lang="en-US" b="1" dirty="0" smtClean="0">
              <a:solidFill>
                <a:schemeClr val="bg1">
                  <a:lumMod val="65000"/>
                </a:schemeClr>
              </a:solidFill>
            </a:endParaRPr>
          </a:p>
          <a:p>
            <a:endParaRPr lang="en-US" b="1" dirty="0" smtClean="0">
              <a:solidFill>
                <a:schemeClr val="bg1">
                  <a:lumMod val="65000"/>
                </a:schemeClr>
              </a:solidFill>
            </a:endParaRPr>
          </a:p>
          <a:p>
            <a:r>
              <a:rPr lang="en-US" b="1" dirty="0" smtClean="0">
                <a:solidFill>
                  <a:srgbClr val="7F7F7F"/>
                </a:solidFill>
              </a:rPr>
              <a:t>seed species</a:t>
            </a:r>
          </a:p>
          <a:p>
            <a:endParaRPr lang="en-US" b="1" dirty="0" smtClean="0">
              <a:solidFill>
                <a:schemeClr val="bg1">
                  <a:lumMod val="65000"/>
                </a:schemeClr>
              </a:solidFill>
            </a:endParaRPr>
          </a:p>
          <a:p>
            <a:endParaRPr lang="en-US" b="1" dirty="0" smtClean="0">
              <a:solidFill>
                <a:schemeClr val="bg1">
                  <a:lumMod val="65000"/>
                </a:schemeClr>
              </a:solidFill>
            </a:endParaRPr>
          </a:p>
          <a:p>
            <a:r>
              <a:rPr lang="en-US" b="1" dirty="0" smtClean="0">
                <a:solidFill>
                  <a:srgbClr val="000000"/>
                </a:solidFill>
              </a:rPr>
              <a:t>observables</a:t>
            </a:r>
          </a:p>
          <a:p>
            <a:endParaRPr lang="en-US" b="1" dirty="0" smtClean="0">
              <a:solidFill>
                <a:schemeClr val="bg1">
                  <a:lumMod val="65000"/>
                </a:schemeClr>
              </a:solidFill>
            </a:endParaRPr>
          </a:p>
          <a:p>
            <a:endParaRPr lang="en-US" b="1" dirty="0" smtClean="0">
              <a:solidFill>
                <a:schemeClr val="bg1">
                  <a:lumMod val="65000"/>
                </a:schemeClr>
              </a:solidFill>
            </a:endParaRPr>
          </a:p>
          <a:p>
            <a:r>
              <a:rPr lang="en-US" b="1" dirty="0" smtClean="0">
                <a:solidFill>
                  <a:schemeClr val="bg1">
                    <a:lumMod val="65000"/>
                  </a:schemeClr>
                </a:solidFill>
              </a:rPr>
              <a:t>functions</a:t>
            </a:r>
          </a:p>
          <a:p>
            <a:endParaRPr lang="en-US" b="1" dirty="0" smtClean="0">
              <a:solidFill>
                <a:schemeClr val="bg1">
                  <a:lumMod val="65000"/>
                </a:schemeClr>
              </a:solidFill>
            </a:endParaRPr>
          </a:p>
          <a:p>
            <a:endParaRPr lang="en-US" b="1" dirty="0" smtClean="0">
              <a:solidFill>
                <a:schemeClr val="bg1">
                  <a:lumMod val="65000"/>
                </a:schemeClr>
              </a:solidFill>
            </a:endParaRPr>
          </a:p>
          <a:p>
            <a:r>
              <a:rPr lang="en-US" b="1" dirty="0" smtClean="0">
                <a:solidFill>
                  <a:schemeClr val="bg1">
                    <a:lumMod val="65000"/>
                  </a:schemeClr>
                </a:solidFill>
              </a:rPr>
              <a:t>reaction rules</a:t>
            </a:r>
          </a:p>
          <a:p>
            <a:endParaRPr lang="en-US" b="1" dirty="0" smtClean="0">
              <a:solidFill>
                <a:schemeClr val="bg1">
                  <a:lumMod val="65000"/>
                </a:schemeClr>
              </a:solidFill>
            </a:endParaRPr>
          </a:p>
          <a:p>
            <a:endParaRPr lang="en-US" b="1" dirty="0" smtClean="0">
              <a:solidFill>
                <a:schemeClr val="bg1">
                  <a:lumMod val="65000"/>
                </a:schemeClr>
              </a:solidFill>
            </a:endParaRPr>
          </a:p>
          <a:p>
            <a:r>
              <a:rPr lang="en-US" b="1" dirty="0" smtClean="0">
                <a:solidFill>
                  <a:schemeClr val="bg1">
                    <a:lumMod val="65000"/>
                  </a:schemeClr>
                </a:solidFill>
              </a:rPr>
              <a:t>actions</a:t>
            </a:r>
            <a:endParaRPr lang="en-US" dirty="0">
              <a:solidFill>
                <a:schemeClr val="bg1">
                  <a:lumMod val="65000"/>
                </a:schemeClr>
              </a:solidFill>
            </a:endParaRPr>
          </a:p>
        </p:txBody>
      </p:sp>
    </p:spTree>
    <p:extLst>
      <p:ext uri="{BB962C8B-B14F-4D97-AF65-F5344CB8AC3E}">
        <p14:creationId xmlns:p14="http://schemas.microsoft.com/office/powerpoint/2010/main" val="860680875"/>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00200"/>
            <a:ext cx="8229600" cy="4525963"/>
          </a:xfrm>
        </p:spPr>
        <p:txBody>
          <a:bodyPr>
            <a:normAutofit/>
          </a:bodyPr>
          <a:lstStyle/>
          <a:p>
            <a:r>
              <a:rPr lang="en-US" sz="2800" dirty="0" smtClean="0"/>
              <a:t>Large number of components and interactions</a:t>
            </a:r>
          </a:p>
          <a:p>
            <a:r>
              <a:rPr lang="en-US" sz="2800" dirty="0" smtClean="0"/>
              <a:t>Rapidly evolving list of important components and interactions</a:t>
            </a:r>
          </a:p>
          <a:p>
            <a:pPr lvl="1"/>
            <a:r>
              <a:rPr lang="en-US" sz="2400" dirty="0" smtClean="0"/>
              <a:t>structural uncertainty in the model</a:t>
            </a:r>
          </a:p>
          <a:p>
            <a:r>
              <a:rPr lang="en-US" sz="2800" dirty="0" smtClean="0"/>
              <a:t>Involvement of multiple processes</a:t>
            </a:r>
          </a:p>
          <a:p>
            <a:pPr lvl="1"/>
            <a:r>
              <a:rPr lang="en-US" sz="2400" dirty="0" smtClean="0"/>
              <a:t>signaling</a:t>
            </a:r>
          </a:p>
          <a:p>
            <a:pPr lvl="1"/>
            <a:r>
              <a:rPr lang="en-US" sz="2400" dirty="0" smtClean="0"/>
              <a:t>gene regulation</a:t>
            </a:r>
          </a:p>
          <a:p>
            <a:pPr lvl="1"/>
            <a:r>
              <a:rPr lang="en-US" sz="2400" dirty="0" smtClean="0"/>
              <a:t>protein expression</a:t>
            </a:r>
          </a:p>
          <a:p>
            <a:pPr lvl="1"/>
            <a:r>
              <a:rPr lang="en-US" sz="2400" dirty="0" smtClean="0"/>
              <a:t>(cell division)</a:t>
            </a:r>
          </a:p>
        </p:txBody>
      </p:sp>
      <p:pic>
        <p:nvPicPr>
          <p:cNvPr id="5" name="Picture 4"/>
          <p:cNvPicPr>
            <a:picLocks noChangeAspect="1"/>
          </p:cNvPicPr>
          <p:nvPr/>
        </p:nvPicPr>
        <p:blipFill>
          <a:blip r:embed="rId2"/>
          <a:stretch>
            <a:fillRect/>
          </a:stretch>
        </p:blipFill>
        <p:spPr>
          <a:xfrm>
            <a:off x="5158442" y="3479435"/>
            <a:ext cx="3698355" cy="3300431"/>
          </a:xfrm>
          <a:prstGeom prst="rect">
            <a:avLst/>
          </a:prstGeom>
        </p:spPr>
      </p:pic>
      <p:sp>
        <p:nvSpPr>
          <p:cNvPr id="2" name="Title 1"/>
          <p:cNvSpPr>
            <a:spLocks noGrp="1"/>
          </p:cNvSpPr>
          <p:nvPr>
            <p:ph type="title"/>
          </p:nvPr>
        </p:nvSpPr>
        <p:spPr/>
        <p:txBody>
          <a:bodyPr>
            <a:normAutofit/>
          </a:bodyPr>
          <a:lstStyle/>
          <a:p>
            <a:r>
              <a:rPr lang="en-US" sz="3200" dirty="0" smtClean="0"/>
              <a:t>Challenges for Modeling</a:t>
            </a:r>
            <a:endParaRPr lang="en-US" sz="3200" dirty="0"/>
          </a:p>
        </p:txBody>
      </p:sp>
      <p:pic>
        <p:nvPicPr>
          <p:cNvPr id="6" name="Picture 5"/>
          <p:cNvPicPr>
            <a:picLocks noChangeAspect="1"/>
          </p:cNvPicPr>
          <p:nvPr/>
        </p:nvPicPr>
        <p:blipFill>
          <a:blip r:embed="rId3"/>
          <a:stretch>
            <a:fillRect/>
          </a:stretch>
        </p:blipFill>
        <p:spPr>
          <a:xfrm>
            <a:off x="5317001" y="3386555"/>
            <a:ext cx="3220532" cy="3280729"/>
          </a:xfrm>
          <a:prstGeom prst="rect">
            <a:avLst/>
          </a:prstGeom>
        </p:spPr>
      </p:pic>
      <p:pic>
        <p:nvPicPr>
          <p:cNvPr id="7" name="Picture 6"/>
          <p:cNvPicPr>
            <a:picLocks noChangeAspect="1"/>
          </p:cNvPicPr>
          <p:nvPr/>
        </p:nvPicPr>
        <p:blipFill>
          <a:blip r:embed="rId4"/>
          <a:stretch>
            <a:fillRect/>
          </a:stretch>
        </p:blipFill>
        <p:spPr>
          <a:xfrm>
            <a:off x="3533544" y="5165863"/>
            <a:ext cx="1545518" cy="1545518"/>
          </a:xfrm>
          <a:prstGeom prst="rect">
            <a:avLst/>
          </a:prstGeom>
        </p:spPr>
      </p:pic>
      <p:sp>
        <p:nvSpPr>
          <p:cNvPr id="8" name="TextBox 7"/>
          <p:cNvSpPr txBox="1"/>
          <p:nvPr/>
        </p:nvSpPr>
        <p:spPr>
          <a:xfrm>
            <a:off x="5609440" y="6593430"/>
            <a:ext cx="3224999" cy="276999"/>
          </a:xfrm>
          <a:prstGeom prst="rect">
            <a:avLst/>
          </a:prstGeom>
          <a:noFill/>
        </p:spPr>
        <p:txBody>
          <a:bodyPr wrap="none" rtlCol="0">
            <a:spAutoFit/>
          </a:bodyPr>
          <a:lstStyle/>
          <a:p>
            <a:r>
              <a:rPr lang="en-US" sz="1200" dirty="0" smtClean="0"/>
              <a:t>Gilfillan and </a:t>
            </a:r>
            <a:r>
              <a:rPr lang="en-US" sz="1200" dirty="0" err="1" smtClean="0"/>
              <a:t>Tkaczyk</a:t>
            </a:r>
            <a:r>
              <a:rPr lang="en-US" sz="1200" dirty="0"/>
              <a:t> </a:t>
            </a:r>
            <a:r>
              <a:rPr lang="en-US" sz="1200" dirty="0" smtClean="0"/>
              <a:t>(2006) </a:t>
            </a:r>
            <a:r>
              <a:rPr lang="en-US" sz="1200" i="1" dirty="0" smtClean="0"/>
              <a:t>Nat. Rev. </a:t>
            </a:r>
            <a:r>
              <a:rPr lang="en-US" sz="1200" i="1" dirty="0" err="1" smtClean="0"/>
              <a:t>Immunol</a:t>
            </a:r>
            <a:r>
              <a:rPr lang="en-US" sz="1200" i="1" dirty="0" smtClean="0"/>
              <a:t>. </a:t>
            </a:r>
            <a:endParaRPr lang="en-US" sz="1200" dirty="0"/>
          </a:p>
        </p:txBody>
      </p:sp>
    </p:spTree>
    <p:extLst>
      <p:ext uri="{BB962C8B-B14F-4D97-AF65-F5344CB8AC3E}">
        <p14:creationId xmlns:p14="http://schemas.microsoft.com/office/powerpoint/2010/main" val="301654365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gtEl>
                                        <p:attrNameLst>
                                          <p:attrName>style.visibility</p:attrName>
                                        </p:attrNameLst>
                                      </p:cBhvr>
                                      <p:to>
                                        <p:strVal val="visible"/>
                                      </p:to>
                                    </p:set>
                                  </p:childTnLst>
                                </p:cTn>
                              </p:par>
                              <p:par>
                                <p:cTn id="27" presetID="1" presetClass="exit" presetSubtype="0" fill="hold" nodeType="withEffect">
                                  <p:stCondLst>
                                    <p:cond delay="0"/>
                                  </p:stCondLst>
                                  <p:childTnLst>
                                    <p:set>
                                      <p:cBhvr>
                                        <p:cTn id="28" dur="1" fill="hold">
                                          <p:stCondLst>
                                            <p:cond delay="0"/>
                                          </p:stCondLst>
                                        </p:cTn>
                                        <p:tgtEl>
                                          <p:spTgt spid="5"/>
                                        </p:tgtEl>
                                        <p:attrNameLst>
                                          <p:attrName>style.visibility</p:attrName>
                                        </p:attrNameLst>
                                      </p:cBhvr>
                                      <p:to>
                                        <p:strVal val="hidden"/>
                                      </p:to>
                                    </p:set>
                                  </p:childTnLst>
                                </p:cTn>
                              </p:par>
                              <p:par>
                                <p:cTn id="29" presetID="1" presetClass="entr" presetSubtype="0" fill="hold" nodeType="withEffect">
                                  <p:stCondLst>
                                    <p:cond delay="0"/>
                                  </p:stCondLst>
                                  <p:childTnLst>
                                    <p:set>
                                      <p:cBhvr>
                                        <p:cTn id="3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1: MM Mechanism</a:t>
            </a:r>
            <a:endParaRPr lang="en-US" dirty="0"/>
          </a:p>
        </p:txBody>
      </p:sp>
      <p:graphicFrame>
        <p:nvGraphicFramePr>
          <p:cNvPr id="3" name="Object 2"/>
          <p:cNvGraphicFramePr>
            <a:graphicFrameLocks noChangeAspect="1"/>
          </p:cNvGraphicFramePr>
          <p:nvPr>
            <p:extLst>
              <p:ext uri="{D42A27DB-BD31-4B8C-83A1-F6EECF244321}">
                <p14:modId xmlns:p14="http://schemas.microsoft.com/office/powerpoint/2010/main" val="3745791567"/>
              </p:ext>
            </p:extLst>
          </p:nvPr>
        </p:nvGraphicFramePr>
        <p:xfrm>
          <a:off x="2161431" y="1401135"/>
          <a:ext cx="4092671" cy="1080299"/>
        </p:xfrm>
        <a:graphic>
          <a:graphicData uri="http://schemas.openxmlformats.org/presentationml/2006/ole">
            <mc:AlternateContent xmlns:mc="http://schemas.openxmlformats.org/markup-compatibility/2006">
              <mc:Choice xmlns:v="urn:schemas-microsoft-com:vml" Requires="v">
                <p:oleObj spid="_x0000_s32817" name="Equation" r:id="rId3" imgW="2501900" imgH="660400" progId="Equation.3">
                  <p:embed/>
                </p:oleObj>
              </mc:Choice>
              <mc:Fallback>
                <p:oleObj name="Equation" r:id="rId3" imgW="2501900" imgH="660400" progId="Equation.3">
                  <p:embed/>
                  <p:pic>
                    <p:nvPicPr>
                      <p:cNvPr id="0" name=""/>
                      <p:cNvPicPr/>
                      <p:nvPr/>
                    </p:nvPicPr>
                    <p:blipFill>
                      <a:blip r:embed="rId4"/>
                      <a:stretch>
                        <a:fillRect/>
                      </a:stretch>
                    </p:blipFill>
                    <p:spPr>
                      <a:xfrm>
                        <a:off x="2161431" y="1401135"/>
                        <a:ext cx="4092671" cy="1080299"/>
                      </a:xfrm>
                      <a:prstGeom prst="rect">
                        <a:avLst/>
                      </a:prstGeom>
                    </p:spPr>
                  </p:pic>
                </p:oleObj>
              </mc:Fallback>
            </mc:AlternateContent>
          </a:graphicData>
        </a:graphic>
      </p:graphicFrame>
      <p:sp>
        <p:nvSpPr>
          <p:cNvPr id="6" name="Rectangle 5"/>
          <p:cNvSpPr/>
          <p:nvPr/>
        </p:nvSpPr>
        <p:spPr>
          <a:xfrm>
            <a:off x="2286000" y="2589560"/>
            <a:ext cx="6015770" cy="1477328"/>
          </a:xfrm>
          <a:prstGeom prst="rect">
            <a:avLst/>
          </a:prstGeom>
        </p:spPr>
        <p:txBody>
          <a:bodyPr wrap="square">
            <a:spAutoFit/>
          </a:bodyPr>
          <a:lstStyle/>
          <a:p>
            <a:r>
              <a:rPr lang="en-US" dirty="0">
                <a:latin typeface="Courier"/>
                <a:cs typeface="Courier"/>
              </a:rPr>
              <a:t>begin observables</a:t>
            </a:r>
          </a:p>
          <a:p>
            <a:r>
              <a:rPr lang="en-US" dirty="0">
                <a:latin typeface="Courier"/>
                <a:cs typeface="Courier"/>
              </a:rPr>
              <a:t>  Molecules </a:t>
            </a:r>
            <a:r>
              <a:rPr lang="en-US" dirty="0" smtClean="0">
                <a:latin typeface="Courier"/>
                <a:cs typeface="Courier"/>
              </a:rPr>
              <a:t>SU </a:t>
            </a:r>
            <a:r>
              <a:rPr lang="en-US" dirty="0">
                <a:latin typeface="Courier"/>
                <a:cs typeface="Courier"/>
              </a:rPr>
              <a:t>S(Y</a:t>
            </a:r>
            <a:r>
              <a:rPr lang="en-US" dirty="0" smtClean="0">
                <a:latin typeface="Courier"/>
                <a:cs typeface="Courier"/>
              </a:rPr>
              <a:t>~0)</a:t>
            </a:r>
          </a:p>
          <a:p>
            <a:r>
              <a:rPr lang="en-US" dirty="0" smtClean="0">
                <a:latin typeface="Courier"/>
                <a:cs typeface="Courier"/>
              </a:rPr>
              <a:t>  Molecules SP S(Y~P)</a:t>
            </a:r>
          </a:p>
          <a:p>
            <a:r>
              <a:rPr lang="en-US" dirty="0" smtClean="0">
                <a:latin typeface="Courier"/>
                <a:cs typeface="Courier"/>
              </a:rPr>
              <a:t>  Molecules ES E(s!1).S(Y!1)</a:t>
            </a:r>
          </a:p>
          <a:p>
            <a:r>
              <a:rPr lang="en-US" dirty="0" smtClean="0">
                <a:latin typeface="Courier"/>
                <a:cs typeface="Courier"/>
              </a:rPr>
              <a:t>end </a:t>
            </a:r>
            <a:r>
              <a:rPr lang="en-US" dirty="0">
                <a:latin typeface="Courier"/>
                <a:cs typeface="Courier"/>
              </a:rPr>
              <a:t>observables</a:t>
            </a:r>
          </a:p>
        </p:txBody>
      </p:sp>
      <p:sp>
        <p:nvSpPr>
          <p:cNvPr id="4" name="Rectangle 3"/>
          <p:cNvSpPr/>
          <p:nvPr/>
        </p:nvSpPr>
        <p:spPr>
          <a:xfrm>
            <a:off x="2986161" y="4267301"/>
            <a:ext cx="2678062" cy="369332"/>
          </a:xfrm>
          <a:prstGeom prst="rect">
            <a:avLst/>
          </a:prstGeom>
        </p:spPr>
        <p:txBody>
          <a:bodyPr wrap="none">
            <a:spAutoFit/>
          </a:bodyPr>
          <a:lstStyle/>
          <a:p>
            <a:r>
              <a:rPr lang="en-US" dirty="0" smtClean="0">
                <a:latin typeface="Courier"/>
                <a:cs typeface="Courier"/>
              </a:rPr>
              <a:t>ES   E</a:t>
            </a:r>
            <a:r>
              <a:rPr lang="en-US" dirty="0">
                <a:latin typeface="Courier"/>
                <a:cs typeface="Courier"/>
              </a:rPr>
              <a:t>(s</a:t>
            </a:r>
            <a:r>
              <a:rPr lang="en-US" dirty="0">
                <a:solidFill>
                  <a:schemeClr val="accent1"/>
                </a:solidFill>
                <a:latin typeface="Courier"/>
                <a:cs typeface="Courier"/>
              </a:rPr>
              <a:t>!1</a:t>
            </a:r>
            <a:r>
              <a:rPr lang="en-US" dirty="0">
                <a:latin typeface="Courier"/>
                <a:cs typeface="Courier"/>
              </a:rPr>
              <a:t>).S(Y</a:t>
            </a:r>
            <a:r>
              <a:rPr lang="en-US" dirty="0">
                <a:solidFill>
                  <a:srgbClr val="4F81BD"/>
                </a:solidFill>
                <a:latin typeface="Courier"/>
                <a:cs typeface="Courier"/>
              </a:rPr>
              <a:t>!1</a:t>
            </a:r>
            <a:r>
              <a:rPr lang="en-US" dirty="0">
                <a:latin typeface="Courier"/>
                <a:cs typeface="Courier"/>
              </a:rPr>
              <a:t>)</a:t>
            </a:r>
            <a:endParaRPr lang="en-US" dirty="0"/>
          </a:p>
        </p:txBody>
      </p:sp>
      <p:cxnSp>
        <p:nvCxnSpPr>
          <p:cNvPr id="7" name="Straight Arrow Connector 6"/>
          <p:cNvCxnSpPr/>
          <p:nvPr/>
        </p:nvCxnSpPr>
        <p:spPr>
          <a:xfrm flipH="1">
            <a:off x="3798119" y="4636633"/>
            <a:ext cx="411560" cy="42235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1796900" y="4267301"/>
            <a:ext cx="1217213" cy="369332"/>
          </a:xfrm>
          <a:prstGeom prst="rect">
            <a:avLst/>
          </a:prstGeom>
          <a:noFill/>
        </p:spPr>
        <p:txBody>
          <a:bodyPr wrap="none" rtlCol="0">
            <a:spAutoFit/>
          </a:bodyPr>
          <a:lstStyle/>
          <a:p>
            <a:r>
              <a:rPr lang="en-US" dirty="0" smtClean="0"/>
              <a:t>observable </a:t>
            </a:r>
            <a:endParaRPr lang="en-US" dirty="0"/>
          </a:p>
        </p:txBody>
      </p:sp>
      <p:sp>
        <p:nvSpPr>
          <p:cNvPr id="11" name="TextBox 10"/>
          <p:cNvSpPr txBox="1"/>
          <p:nvPr/>
        </p:nvSpPr>
        <p:spPr>
          <a:xfrm>
            <a:off x="1815984" y="4649556"/>
            <a:ext cx="980970" cy="369332"/>
          </a:xfrm>
          <a:prstGeom prst="rect">
            <a:avLst/>
          </a:prstGeom>
          <a:noFill/>
        </p:spPr>
        <p:txBody>
          <a:bodyPr wrap="none" rtlCol="0">
            <a:spAutoFit/>
          </a:bodyPr>
          <a:lstStyle/>
          <a:p>
            <a:r>
              <a:rPr lang="en-US" dirty="0" smtClean="0"/>
              <a:t>matches </a:t>
            </a:r>
            <a:endParaRPr lang="en-US" dirty="0"/>
          </a:p>
        </p:txBody>
      </p:sp>
      <p:sp>
        <p:nvSpPr>
          <p:cNvPr id="12" name="TextBox 11"/>
          <p:cNvSpPr txBox="1"/>
          <p:nvPr/>
        </p:nvSpPr>
        <p:spPr>
          <a:xfrm>
            <a:off x="1815984" y="5058989"/>
            <a:ext cx="866794" cy="369332"/>
          </a:xfrm>
          <a:prstGeom prst="rect">
            <a:avLst/>
          </a:prstGeom>
          <a:noFill/>
        </p:spPr>
        <p:txBody>
          <a:bodyPr wrap="none" rtlCol="0">
            <a:spAutoFit/>
          </a:bodyPr>
          <a:lstStyle/>
          <a:p>
            <a:r>
              <a:rPr lang="en-US" dirty="0" smtClean="0"/>
              <a:t>species</a:t>
            </a:r>
            <a:endParaRPr lang="en-US" dirty="0"/>
          </a:p>
        </p:txBody>
      </p:sp>
      <p:sp>
        <p:nvSpPr>
          <p:cNvPr id="13" name="Rectangle 12"/>
          <p:cNvSpPr/>
          <p:nvPr/>
        </p:nvSpPr>
        <p:spPr>
          <a:xfrm>
            <a:off x="3231483" y="4985389"/>
            <a:ext cx="2262496" cy="369332"/>
          </a:xfrm>
          <a:prstGeom prst="rect">
            <a:avLst/>
          </a:prstGeom>
        </p:spPr>
        <p:txBody>
          <a:bodyPr wrap="none">
            <a:spAutoFit/>
          </a:bodyPr>
          <a:lstStyle/>
          <a:p>
            <a:r>
              <a:rPr lang="en-US" dirty="0" smtClean="0">
                <a:latin typeface="Courier"/>
                <a:cs typeface="Courier"/>
              </a:rPr>
              <a:t>E(s</a:t>
            </a:r>
            <a:r>
              <a:rPr lang="en-US" dirty="0" smtClean="0">
                <a:solidFill>
                  <a:srgbClr val="4F81BD"/>
                </a:solidFill>
                <a:latin typeface="Courier"/>
                <a:cs typeface="Courier"/>
              </a:rPr>
              <a:t>!1</a:t>
            </a:r>
            <a:r>
              <a:rPr lang="en-US" dirty="0" smtClean="0">
                <a:latin typeface="Courier"/>
                <a:cs typeface="Courier"/>
              </a:rPr>
              <a:t>).S</a:t>
            </a:r>
            <a:r>
              <a:rPr lang="en-US" dirty="0">
                <a:latin typeface="Courier"/>
                <a:cs typeface="Courier"/>
              </a:rPr>
              <a:t>(Y</a:t>
            </a:r>
            <a:r>
              <a:rPr lang="en-US" dirty="0">
                <a:solidFill>
                  <a:schemeClr val="bg1">
                    <a:lumMod val="50000"/>
                  </a:schemeClr>
                </a:solidFill>
                <a:latin typeface="Courier"/>
                <a:cs typeface="Courier"/>
              </a:rPr>
              <a:t>~</a:t>
            </a:r>
            <a:r>
              <a:rPr lang="en-US" dirty="0" smtClean="0">
                <a:solidFill>
                  <a:schemeClr val="bg1">
                    <a:lumMod val="50000"/>
                  </a:schemeClr>
                </a:solidFill>
                <a:latin typeface="Courier"/>
                <a:cs typeface="Courier"/>
              </a:rPr>
              <a:t>0</a:t>
            </a:r>
            <a:r>
              <a:rPr lang="en-US" dirty="0" smtClean="0">
                <a:solidFill>
                  <a:srgbClr val="4F81BD"/>
                </a:solidFill>
                <a:latin typeface="Courier"/>
                <a:cs typeface="Courier"/>
              </a:rPr>
              <a:t>!1</a:t>
            </a:r>
            <a:r>
              <a:rPr lang="en-US" dirty="0" smtClean="0">
                <a:latin typeface="Courier"/>
                <a:cs typeface="Courier"/>
              </a:rPr>
              <a:t>)</a:t>
            </a:r>
            <a:endParaRPr lang="en-US" dirty="0"/>
          </a:p>
        </p:txBody>
      </p:sp>
      <p:sp>
        <p:nvSpPr>
          <p:cNvPr id="17" name="TextBox 16"/>
          <p:cNvSpPr txBox="1"/>
          <p:nvPr/>
        </p:nvSpPr>
        <p:spPr>
          <a:xfrm>
            <a:off x="2380072" y="5886058"/>
            <a:ext cx="6161174" cy="369332"/>
          </a:xfrm>
          <a:prstGeom prst="rect">
            <a:avLst/>
          </a:prstGeom>
          <a:noFill/>
        </p:spPr>
        <p:txBody>
          <a:bodyPr wrap="none" rtlCol="0">
            <a:spAutoFit/>
          </a:bodyPr>
          <a:lstStyle/>
          <a:p>
            <a:r>
              <a:rPr lang="en-US" dirty="0" smtClean="0"/>
              <a:t>ES = sum of concentration of matches = [</a:t>
            </a:r>
            <a:r>
              <a:rPr lang="en-US" dirty="0">
                <a:latin typeface="Courier"/>
                <a:cs typeface="Courier"/>
              </a:rPr>
              <a:t>E(s!1).S(Y~0!1</a:t>
            </a:r>
            <a:r>
              <a:rPr lang="en-US" dirty="0" smtClean="0">
                <a:latin typeface="Courier"/>
                <a:cs typeface="Courier"/>
              </a:rPr>
              <a:t>)</a:t>
            </a:r>
            <a:r>
              <a:rPr lang="en-US" dirty="0" smtClean="0"/>
              <a:t>]</a:t>
            </a:r>
            <a:endParaRPr lang="en-US" dirty="0"/>
          </a:p>
        </p:txBody>
      </p:sp>
      <p:cxnSp>
        <p:nvCxnSpPr>
          <p:cNvPr id="20" name="Straight Arrow Connector 19"/>
          <p:cNvCxnSpPr/>
          <p:nvPr/>
        </p:nvCxnSpPr>
        <p:spPr>
          <a:xfrm flipH="1">
            <a:off x="4668276" y="4596532"/>
            <a:ext cx="411560" cy="42235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2" name="TextBox 21"/>
          <p:cNvSpPr txBox="1"/>
          <p:nvPr/>
        </p:nvSpPr>
        <p:spPr>
          <a:xfrm>
            <a:off x="145353" y="1268048"/>
            <a:ext cx="1752600" cy="5355312"/>
          </a:xfrm>
          <a:prstGeom prst="rect">
            <a:avLst/>
          </a:prstGeom>
          <a:noFill/>
        </p:spPr>
        <p:txBody>
          <a:bodyPr wrap="square" rtlCol="0">
            <a:spAutoFit/>
          </a:bodyPr>
          <a:lstStyle/>
          <a:p>
            <a:r>
              <a:rPr lang="en-US" b="1" dirty="0" smtClean="0">
                <a:solidFill>
                  <a:srgbClr val="7F7F7F"/>
                </a:solidFill>
              </a:rPr>
              <a:t>parameters</a:t>
            </a:r>
          </a:p>
          <a:p>
            <a:endParaRPr lang="en-US" dirty="0" smtClean="0"/>
          </a:p>
          <a:p>
            <a:endParaRPr lang="en-US" dirty="0" smtClean="0"/>
          </a:p>
          <a:p>
            <a:r>
              <a:rPr lang="en-US" b="1" dirty="0" smtClean="0">
                <a:solidFill>
                  <a:schemeClr val="bg1">
                    <a:lumMod val="50000"/>
                  </a:schemeClr>
                </a:solidFill>
              </a:rPr>
              <a:t>molecule types</a:t>
            </a:r>
          </a:p>
          <a:p>
            <a:endParaRPr lang="en-US" b="1" dirty="0" smtClean="0">
              <a:solidFill>
                <a:schemeClr val="bg1">
                  <a:lumMod val="65000"/>
                </a:schemeClr>
              </a:solidFill>
            </a:endParaRPr>
          </a:p>
          <a:p>
            <a:endParaRPr lang="en-US" b="1" dirty="0" smtClean="0">
              <a:solidFill>
                <a:schemeClr val="bg1">
                  <a:lumMod val="65000"/>
                </a:schemeClr>
              </a:solidFill>
            </a:endParaRPr>
          </a:p>
          <a:p>
            <a:r>
              <a:rPr lang="en-US" b="1" dirty="0" smtClean="0">
                <a:solidFill>
                  <a:srgbClr val="7F7F7F"/>
                </a:solidFill>
              </a:rPr>
              <a:t>seed species</a:t>
            </a:r>
          </a:p>
          <a:p>
            <a:endParaRPr lang="en-US" b="1" dirty="0" smtClean="0">
              <a:solidFill>
                <a:schemeClr val="bg1">
                  <a:lumMod val="65000"/>
                </a:schemeClr>
              </a:solidFill>
            </a:endParaRPr>
          </a:p>
          <a:p>
            <a:endParaRPr lang="en-US" b="1" dirty="0" smtClean="0">
              <a:solidFill>
                <a:schemeClr val="bg1">
                  <a:lumMod val="65000"/>
                </a:schemeClr>
              </a:solidFill>
            </a:endParaRPr>
          </a:p>
          <a:p>
            <a:r>
              <a:rPr lang="en-US" b="1" dirty="0" smtClean="0">
                <a:solidFill>
                  <a:srgbClr val="000000"/>
                </a:solidFill>
              </a:rPr>
              <a:t>observables</a:t>
            </a:r>
          </a:p>
          <a:p>
            <a:endParaRPr lang="en-US" b="1" dirty="0" smtClean="0">
              <a:solidFill>
                <a:schemeClr val="bg1">
                  <a:lumMod val="65000"/>
                </a:schemeClr>
              </a:solidFill>
            </a:endParaRPr>
          </a:p>
          <a:p>
            <a:endParaRPr lang="en-US" b="1" dirty="0" smtClean="0">
              <a:solidFill>
                <a:schemeClr val="bg1">
                  <a:lumMod val="65000"/>
                </a:schemeClr>
              </a:solidFill>
            </a:endParaRPr>
          </a:p>
          <a:p>
            <a:r>
              <a:rPr lang="en-US" b="1" dirty="0" smtClean="0">
                <a:solidFill>
                  <a:schemeClr val="bg1">
                    <a:lumMod val="65000"/>
                  </a:schemeClr>
                </a:solidFill>
              </a:rPr>
              <a:t>functions</a:t>
            </a:r>
          </a:p>
          <a:p>
            <a:endParaRPr lang="en-US" b="1" dirty="0" smtClean="0">
              <a:solidFill>
                <a:schemeClr val="bg1">
                  <a:lumMod val="65000"/>
                </a:schemeClr>
              </a:solidFill>
            </a:endParaRPr>
          </a:p>
          <a:p>
            <a:endParaRPr lang="en-US" b="1" dirty="0" smtClean="0">
              <a:solidFill>
                <a:schemeClr val="bg1">
                  <a:lumMod val="65000"/>
                </a:schemeClr>
              </a:solidFill>
            </a:endParaRPr>
          </a:p>
          <a:p>
            <a:r>
              <a:rPr lang="en-US" b="1" dirty="0" smtClean="0">
                <a:solidFill>
                  <a:schemeClr val="bg1">
                    <a:lumMod val="65000"/>
                  </a:schemeClr>
                </a:solidFill>
              </a:rPr>
              <a:t>reaction rules</a:t>
            </a:r>
          </a:p>
          <a:p>
            <a:endParaRPr lang="en-US" b="1" dirty="0" smtClean="0">
              <a:solidFill>
                <a:schemeClr val="bg1">
                  <a:lumMod val="65000"/>
                </a:schemeClr>
              </a:solidFill>
            </a:endParaRPr>
          </a:p>
          <a:p>
            <a:endParaRPr lang="en-US" b="1" dirty="0" smtClean="0">
              <a:solidFill>
                <a:schemeClr val="bg1">
                  <a:lumMod val="65000"/>
                </a:schemeClr>
              </a:solidFill>
            </a:endParaRPr>
          </a:p>
          <a:p>
            <a:r>
              <a:rPr lang="en-US" b="1" dirty="0" smtClean="0">
                <a:solidFill>
                  <a:schemeClr val="bg1">
                    <a:lumMod val="65000"/>
                  </a:schemeClr>
                </a:solidFill>
              </a:rPr>
              <a:t>actions</a:t>
            </a:r>
            <a:endParaRPr lang="en-US" dirty="0">
              <a:solidFill>
                <a:schemeClr val="bg1">
                  <a:lumMod val="65000"/>
                </a:schemeClr>
              </a:solidFill>
            </a:endParaRPr>
          </a:p>
        </p:txBody>
      </p:sp>
    </p:spTree>
    <p:extLst>
      <p:ext uri="{BB962C8B-B14F-4D97-AF65-F5344CB8AC3E}">
        <p14:creationId xmlns:p14="http://schemas.microsoft.com/office/powerpoint/2010/main" val="3191787347"/>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1: MM Mechanism</a:t>
            </a:r>
            <a:endParaRPr lang="en-US" dirty="0"/>
          </a:p>
        </p:txBody>
      </p:sp>
      <p:graphicFrame>
        <p:nvGraphicFramePr>
          <p:cNvPr id="3" name="Object 2"/>
          <p:cNvGraphicFramePr>
            <a:graphicFrameLocks noChangeAspect="1"/>
          </p:cNvGraphicFramePr>
          <p:nvPr>
            <p:extLst>
              <p:ext uri="{D42A27DB-BD31-4B8C-83A1-F6EECF244321}">
                <p14:modId xmlns:p14="http://schemas.microsoft.com/office/powerpoint/2010/main" val="3448576895"/>
              </p:ext>
            </p:extLst>
          </p:nvPr>
        </p:nvGraphicFramePr>
        <p:xfrm>
          <a:off x="2161431" y="1401135"/>
          <a:ext cx="4092671" cy="1080299"/>
        </p:xfrm>
        <a:graphic>
          <a:graphicData uri="http://schemas.openxmlformats.org/presentationml/2006/ole">
            <mc:AlternateContent xmlns:mc="http://schemas.openxmlformats.org/markup-compatibility/2006">
              <mc:Choice xmlns:v="urn:schemas-microsoft-com:vml" Requires="v">
                <p:oleObj spid="_x0000_s15415" name="Equation" r:id="rId3" imgW="2501900" imgH="660400" progId="Equation.3">
                  <p:embed/>
                </p:oleObj>
              </mc:Choice>
              <mc:Fallback>
                <p:oleObj name="Equation" r:id="rId3" imgW="2501900" imgH="660400" progId="Equation.3">
                  <p:embed/>
                  <p:pic>
                    <p:nvPicPr>
                      <p:cNvPr id="0" name=""/>
                      <p:cNvPicPr/>
                      <p:nvPr/>
                    </p:nvPicPr>
                    <p:blipFill>
                      <a:blip r:embed="rId4"/>
                      <a:stretch>
                        <a:fillRect/>
                      </a:stretch>
                    </p:blipFill>
                    <p:spPr>
                      <a:xfrm>
                        <a:off x="2161431" y="1401135"/>
                        <a:ext cx="4092671" cy="1080299"/>
                      </a:xfrm>
                      <a:prstGeom prst="rect">
                        <a:avLst/>
                      </a:prstGeom>
                    </p:spPr>
                  </p:pic>
                </p:oleObj>
              </mc:Fallback>
            </mc:AlternateContent>
          </a:graphicData>
        </a:graphic>
      </p:graphicFrame>
      <p:sp>
        <p:nvSpPr>
          <p:cNvPr id="4" name="TextBox 3"/>
          <p:cNvSpPr txBox="1"/>
          <p:nvPr/>
        </p:nvSpPr>
        <p:spPr>
          <a:xfrm>
            <a:off x="1926251" y="2465065"/>
            <a:ext cx="6796657" cy="1477328"/>
          </a:xfrm>
          <a:prstGeom prst="rect">
            <a:avLst/>
          </a:prstGeom>
          <a:noFill/>
        </p:spPr>
        <p:txBody>
          <a:bodyPr wrap="square" rtlCol="0">
            <a:spAutoFit/>
          </a:bodyPr>
          <a:lstStyle/>
          <a:p>
            <a:r>
              <a:rPr lang="en-US" u="sng" dirty="0" smtClean="0"/>
              <a:t>reaction rules</a:t>
            </a:r>
            <a:r>
              <a:rPr lang="en-US" dirty="0" smtClean="0"/>
              <a:t>– Rules that generate reactions based on selecting reactants with specified properties and transforming them in a specified way with the specified rate law.  Syntax is &lt;name&gt;: &lt;reactants&gt; &lt;arrow&gt; &lt;products&gt; &lt;rate law&gt;.  Name is optional but useful.</a:t>
            </a:r>
          </a:p>
        </p:txBody>
      </p:sp>
      <p:sp>
        <p:nvSpPr>
          <p:cNvPr id="5" name="TextBox 4"/>
          <p:cNvSpPr txBox="1"/>
          <p:nvPr/>
        </p:nvSpPr>
        <p:spPr>
          <a:xfrm>
            <a:off x="145353" y="1268048"/>
            <a:ext cx="1752600" cy="5355312"/>
          </a:xfrm>
          <a:prstGeom prst="rect">
            <a:avLst/>
          </a:prstGeom>
          <a:noFill/>
        </p:spPr>
        <p:txBody>
          <a:bodyPr wrap="square" rtlCol="0">
            <a:spAutoFit/>
          </a:bodyPr>
          <a:lstStyle/>
          <a:p>
            <a:r>
              <a:rPr lang="en-US" b="1" dirty="0" smtClean="0">
                <a:solidFill>
                  <a:srgbClr val="7F7F7F"/>
                </a:solidFill>
              </a:rPr>
              <a:t>parameters</a:t>
            </a:r>
          </a:p>
          <a:p>
            <a:endParaRPr lang="en-US" dirty="0" smtClean="0"/>
          </a:p>
          <a:p>
            <a:endParaRPr lang="en-US" dirty="0" smtClean="0"/>
          </a:p>
          <a:p>
            <a:r>
              <a:rPr lang="en-US" b="1" dirty="0" smtClean="0">
                <a:solidFill>
                  <a:schemeClr val="bg1">
                    <a:lumMod val="50000"/>
                  </a:schemeClr>
                </a:solidFill>
              </a:rPr>
              <a:t>molecule types</a:t>
            </a:r>
          </a:p>
          <a:p>
            <a:endParaRPr lang="en-US" b="1" dirty="0" smtClean="0">
              <a:solidFill>
                <a:schemeClr val="bg1">
                  <a:lumMod val="65000"/>
                </a:schemeClr>
              </a:solidFill>
            </a:endParaRPr>
          </a:p>
          <a:p>
            <a:endParaRPr lang="en-US" b="1" dirty="0" smtClean="0">
              <a:solidFill>
                <a:schemeClr val="bg1">
                  <a:lumMod val="65000"/>
                </a:schemeClr>
              </a:solidFill>
            </a:endParaRPr>
          </a:p>
          <a:p>
            <a:r>
              <a:rPr lang="en-US" b="1" dirty="0" smtClean="0">
                <a:solidFill>
                  <a:srgbClr val="7F7F7F"/>
                </a:solidFill>
              </a:rPr>
              <a:t>seed species</a:t>
            </a:r>
          </a:p>
          <a:p>
            <a:endParaRPr lang="en-US" b="1" dirty="0" smtClean="0">
              <a:solidFill>
                <a:schemeClr val="bg1">
                  <a:lumMod val="65000"/>
                </a:schemeClr>
              </a:solidFill>
            </a:endParaRPr>
          </a:p>
          <a:p>
            <a:endParaRPr lang="en-US" b="1" dirty="0" smtClean="0">
              <a:solidFill>
                <a:schemeClr val="bg1">
                  <a:lumMod val="65000"/>
                </a:schemeClr>
              </a:solidFill>
            </a:endParaRPr>
          </a:p>
          <a:p>
            <a:r>
              <a:rPr lang="en-US" b="1" dirty="0" smtClean="0">
                <a:solidFill>
                  <a:srgbClr val="7F7F7F"/>
                </a:solidFill>
              </a:rPr>
              <a:t>observables</a:t>
            </a:r>
          </a:p>
          <a:p>
            <a:endParaRPr lang="en-US" b="1" dirty="0" smtClean="0">
              <a:solidFill>
                <a:schemeClr val="bg1">
                  <a:lumMod val="65000"/>
                </a:schemeClr>
              </a:solidFill>
            </a:endParaRPr>
          </a:p>
          <a:p>
            <a:endParaRPr lang="en-US" b="1" dirty="0" smtClean="0">
              <a:solidFill>
                <a:schemeClr val="bg1">
                  <a:lumMod val="65000"/>
                </a:schemeClr>
              </a:solidFill>
            </a:endParaRPr>
          </a:p>
          <a:p>
            <a:r>
              <a:rPr lang="en-US" b="1" dirty="0" smtClean="0">
                <a:solidFill>
                  <a:schemeClr val="bg1">
                    <a:lumMod val="65000"/>
                  </a:schemeClr>
                </a:solidFill>
              </a:rPr>
              <a:t>functions</a:t>
            </a:r>
          </a:p>
          <a:p>
            <a:endParaRPr lang="en-US" b="1" dirty="0" smtClean="0">
              <a:solidFill>
                <a:schemeClr val="bg1">
                  <a:lumMod val="65000"/>
                </a:schemeClr>
              </a:solidFill>
            </a:endParaRPr>
          </a:p>
          <a:p>
            <a:endParaRPr lang="en-US" b="1" dirty="0" smtClean="0">
              <a:solidFill>
                <a:schemeClr val="bg1">
                  <a:lumMod val="65000"/>
                </a:schemeClr>
              </a:solidFill>
            </a:endParaRPr>
          </a:p>
          <a:p>
            <a:r>
              <a:rPr lang="en-US" b="1" dirty="0" smtClean="0"/>
              <a:t>reaction rules</a:t>
            </a:r>
          </a:p>
          <a:p>
            <a:endParaRPr lang="en-US" b="1" dirty="0" smtClean="0">
              <a:solidFill>
                <a:schemeClr val="bg1">
                  <a:lumMod val="65000"/>
                </a:schemeClr>
              </a:solidFill>
            </a:endParaRPr>
          </a:p>
          <a:p>
            <a:endParaRPr lang="en-US" b="1" dirty="0" smtClean="0">
              <a:solidFill>
                <a:schemeClr val="bg1">
                  <a:lumMod val="65000"/>
                </a:schemeClr>
              </a:solidFill>
            </a:endParaRPr>
          </a:p>
          <a:p>
            <a:r>
              <a:rPr lang="en-US" b="1" dirty="0" smtClean="0">
                <a:solidFill>
                  <a:schemeClr val="bg1">
                    <a:lumMod val="65000"/>
                  </a:schemeClr>
                </a:solidFill>
              </a:rPr>
              <a:t>actions</a:t>
            </a:r>
            <a:endParaRPr lang="en-US" dirty="0">
              <a:solidFill>
                <a:schemeClr val="bg1">
                  <a:lumMod val="65000"/>
                </a:schemeClr>
              </a:solidFill>
            </a:endParaRPr>
          </a:p>
        </p:txBody>
      </p:sp>
    </p:spTree>
    <p:extLst>
      <p:ext uri="{BB962C8B-B14F-4D97-AF65-F5344CB8AC3E}">
        <p14:creationId xmlns:p14="http://schemas.microsoft.com/office/powerpoint/2010/main" val="2998771521"/>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1: MM Mechanism</a:t>
            </a:r>
            <a:endParaRPr lang="en-US" dirty="0"/>
          </a:p>
        </p:txBody>
      </p:sp>
      <p:graphicFrame>
        <p:nvGraphicFramePr>
          <p:cNvPr id="3" name="Object 2"/>
          <p:cNvGraphicFramePr>
            <a:graphicFrameLocks noChangeAspect="1"/>
          </p:cNvGraphicFramePr>
          <p:nvPr>
            <p:extLst>
              <p:ext uri="{D42A27DB-BD31-4B8C-83A1-F6EECF244321}">
                <p14:modId xmlns:p14="http://schemas.microsoft.com/office/powerpoint/2010/main" val="3147383515"/>
              </p:ext>
            </p:extLst>
          </p:nvPr>
        </p:nvGraphicFramePr>
        <p:xfrm>
          <a:off x="2161431" y="1401135"/>
          <a:ext cx="4092671" cy="1080299"/>
        </p:xfrm>
        <a:graphic>
          <a:graphicData uri="http://schemas.openxmlformats.org/presentationml/2006/ole">
            <mc:AlternateContent xmlns:mc="http://schemas.openxmlformats.org/markup-compatibility/2006">
              <mc:Choice xmlns:v="urn:schemas-microsoft-com:vml" Requires="v">
                <p:oleObj spid="_x0000_s33837" name="Equation" r:id="rId3" imgW="2501900" imgH="660400" progId="Equation.3">
                  <p:embed/>
                </p:oleObj>
              </mc:Choice>
              <mc:Fallback>
                <p:oleObj name="Equation" r:id="rId3" imgW="2501900" imgH="660400" progId="Equation.3">
                  <p:embed/>
                  <p:pic>
                    <p:nvPicPr>
                      <p:cNvPr id="0" name=""/>
                      <p:cNvPicPr/>
                      <p:nvPr/>
                    </p:nvPicPr>
                    <p:blipFill>
                      <a:blip r:embed="rId4"/>
                      <a:stretch>
                        <a:fillRect/>
                      </a:stretch>
                    </p:blipFill>
                    <p:spPr>
                      <a:xfrm>
                        <a:off x="2161431" y="1401135"/>
                        <a:ext cx="4092671" cy="1080299"/>
                      </a:xfrm>
                      <a:prstGeom prst="rect">
                        <a:avLst/>
                      </a:prstGeom>
                    </p:spPr>
                  </p:pic>
                </p:oleObj>
              </mc:Fallback>
            </mc:AlternateContent>
          </a:graphicData>
        </a:graphic>
      </p:graphicFrame>
      <p:sp>
        <p:nvSpPr>
          <p:cNvPr id="5" name="TextBox 4"/>
          <p:cNvSpPr txBox="1"/>
          <p:nvPr/>
        </p:nvSpPr>
        <p:spPr>
          <a:xfrm>
            <a:off x="145353" y="1268048"/>
            <a:ext cx="1752600" cy="5355312"/>
          </a:xfrm>
          <a:prstGeom prst="rect">
            <a:avLst/>
          </a:prstGeom>
          <a:noFill/>
        </p:spPr>
        <p:txBody>
          <a:bodyPr wrap="square" rtlCol="0">
            <a:spAutoFit/>
          </a:bodyPr>
          <a:lstStyle/>
          <a:p>
            <a:r>
              <a:rPr lang="en-US" b="1" dirty="0" smtClean="0">
                <a:solidFill>
                  <a:srgbClr val="7F7F7F"/>
                </a:solidFill>
              </a:rPr>
              <a:t>parameters</a:t>
            </a:r>
          </a:p>
          <a:p>
            <a:endParaRPr lang="en-US" dirty="0" smtClean="0"/>
          </a:p>
          <a:p>
            <a:endParaRPr lang="en-US" dirty="0" smtClean="0"/>
          </a:p>
          <a:p>
            <a:r>
              <a:rPr lang="en-US" b="1" dirty="0" smtClean="0">
                <a:solidFill>
                  <a:schemeClr val="bg1">
                    <a:lumMod val="50000"/>
                  </a:schemeClr>
                </a:solidFill>
              </a:rPr>
              <a:t>molecule types</a:t>
            </a:r>
          </a:p>
          <a:p>
            <a:endParaRPr lang="en-US" b="1" dirty="0" smtClean="0">
              <a:solidFill>
                <a:schemeClr val="bg1">
                  <a:lumMod val="65000"/>
                </a:schemeClr>
              </a:solidFill>
            </a:endParaRPr>
          </a:p>
          <a:p>
            <a:endParaRPr lang="en-US" b="1" dirty="0" smtClean="0">
              <a:solidFill>
                <a:schemeClr val="bg1">
                  <a:lumMod val="65000"/>
                </a:schemeClr>
              </a:solidFill>
            </a:endParaRPr>
          </a:p>
          <a:p>
            <a:r>
              <a:rPr lang="en-US" b="1" dirty="0" smtClean="0">
                <a:solidFill>
                  <a:srgbClr val="7F7F7F"/>
                </a:solidFill>
              </a:rPr>
              <a:t>seed species</a:t>
            </a:r>
          </a:p>
          <a:p>
            <a:endParaRPr lang="en-US" b="1" dirty="0" smtClean="0">
              <a:solidFill>
                <a:schemeClr val="bg1">
                  <a:lumMod val="65000"/>
                </a:schemeClr>
              </a:solidFill>
            </a:endParaRPr>
          </a:p>
          <a:p>
            <a:endParaRPr lang="en-US" b="1" dirty="0" smtClean="0">
              <a:solidFill>
                <a:schemeClr val="bg1">
                  <a:lumMod val="65000"/>
                </a:schemeClr>
              </a:solidFill>
            </a:endParaRPr>
          </a:p>
          <a:p>
            <a:r>
              <a:rPr lang="en-US" b="1" dirty="0" smtClean="0">
                <a:solidFill>
                  <a:srgbClr val="7F7F7F"/>
                </a:solidFill>
              </a:rPr>
              <a:t>observables</a:t>
            </a:r>
          </a:p>
          <a:p>
            <a:endParaRPr lang="en-US" b="1" dirty="0" smtClean="0">
              <a:solidFill>
                <a:schemeClr val="bg1">
                  <a:lumMod val="65000"/>
                </a:schemeClr>
              </a:solidFill>
            </a:endParaRPr>
          </a:p>
          <a:p>
            <a:endParaRPr lang="en-US" b="1" dirty="0" smtClean="0">
              <a:solidFill>
                <a:schemeClr val="bg1">
                  <a:lumMod val="65000"/>
                </a:schemeClr>
              </a:solidFill>
            </a:endParaRPr>
          </a:p>
          <a:p>
            <a:r>
              <a:rPr lang="en-US" b="1" dirty="0" smtClean="0">
                <a:solidFill>
                  <a:schemeClr val="bg1">
                    <a:lumMod val="65000"/>
                  </a:schemeClr>
                </a:solidFill>
              </a:rPr>
              <a:t>functions</a:t>
            </a:r>
          </a:p>
          <a:p>
            <a:endParaRPr lang="en-US" b="1" dirty="0" smtClean="0">
              <a:solidFill>
                <a:schemeClr val="bg1">
                  <a:lumMod val="65000"/>
                </a:schemeClr>
              </a:solidFill>
            </a:endParaRPr>
          </a:p>
          <a:p>
            <a:endParaRPr lang="en-US" b="1" dirty="0" smtClean="0">
              <a:solidFill>
                <a:schemeClr val="bg1">
                  <a:lumMod val="65000"/>
                </a:schemeClr>
              </a:solidFill>
            </a:endParaRPr>
          </a:p>
          <a:p>
            <a:r>
              <a:rPr lang="en-US" b="1" dirty="0" smtClean="0"/>
              <a:t>reaction rules</a:t>
            </a:r>
          </a:p>
          <a:p>
            <a:endParaRPr lang="en-US" b="1" dirty="0" smtClean="0">
              <a:solidFill>
                <a:schemeClr val="bg1">
                  <a:lumMod val="65000"/>
                </a:schemeClr>
              </a:solidFill>
            </a:endParaRPr>
          </a:p>
          <a:p>
            <a:endParaRPr lang="en-US" b="1" dirty="0" smtClean="0">
              <a:solidFill>
                <a:schemeClr val="bg1">
                  <a:lumMod val="65000"/>
                </a:schemeClr>
              </a:solidFill>
            </a:endParaRPr>
          </a:p>
          <a:p>
            <a:r>
              <a:rPr lang="en-US" b="1" dirty="0" smtClean="0">
                <a:solidFill>
                  <a:schemeClr val="bg1">
                    <a:lumMod val="65000"/>
                  </a:schemeClr>
                </a:solidFill>
              </a:rPr>
              <a:t>actions</a:t>
            </a:r>
            <a:endParaRPr lang="en-US" dirty="0">
              <a:solidFill>
                <a:schemeClr val="bg1">
                  <a:lumMod val="65000"/>
                </a:schemeClr>
              </a:solidFill>
            </a:endParaRPr>
          </a:p>
        </p:txBody>
      </p:sp>
      <p:sp>
        <p:nvSpPr>
          <p:cNvPr id="6" name="Rectangle 5"/>
          <p:cNvSpPr/>
          <p:nvPr/>
        </p:nvSpPr>
        <p:spPr>
          <a:xfrm>
            <a:off x="2161431" y="3057937"/>
            <a:ext cx="6400800" cy="2585323"/>
          </a:xfrm>
          <a:prstGeom prst="rect">
            <a:avLst/>
          </a:prstGeom>
        </p:spPr>
        <p:txBody>
          <a:bodyPr wrap="square">
            <a:spAutoFit/>
          </a:bodyPr>
          <a:lstStyle/>
          <a:p>
            <a:r>
              <a:rPr lang="en-US" dirty="0">
                <a:latin typeface="Courier"/>
                <a:cs typeface="Courier"/>
              </a:rPr>
              <a:t>begin reaction rules</a:t>
            </a:r>
          </a:p>
          <a:p>
            <a:endParaRPr lang="en-US" dirty="0">
              <a:latin typeface="Courier"/>
              <a:cs typeface="Courier"/>
            </a:endParaRPr>
          </a:p>
          <a:p>
            <a:r>
              <a:rPr lang="en-US" dirty="0" err="1" smtClean="0">
                <a:latin typeface="Courier"/>
                <a:cs typeface="Courier"/>
              </a:rPr>
              <a:t>ESbind</a:t>
            </a:r>
            <a:r>
              <a:rPr lang="en-US" dirty="0">
                <a:latin typeface="Courier"/>
                <a:cs typeface="Courier"/>
              </a:rPr>
              <a:t>: \</a:t>
            </a:r>
          </a:p>
          <a:p>
            <a:r>
              <a:rPr lang="en-US" dirty="0">
                <a:latin typeface="Courier"/>
                <a:cs typeface="Courier"/>
              </a:rPr>
              <a:t>  E(s) + S(Y</a:t>
            </a:r>
            <a:r>
              <a:rPr lang="en-US" dirty="0" smtClean="0">
                <a:latin typeface="Courier"/>
                <a:cs typeface="Courier"/>
              </a:rPr>
              <a:t>~0) </a:t>
            </a:r>
            <a:r>
              <a:rPr lang="en-US" dirty="0">
                <a:latin typeface="Courier"/>
                <a:cs typeface="Courier"/>
              </a:rPr>
              <a:t>&lt;-&gt; E(s!1).S(Y</a:t>
            </a:r>
            <a:r>
              <a:rPr lang="en-US" dirty="0" smtClean="0">
                <a:latin typeface="Courier"/>
                <a:cs typeface="Courier"/>
              </a:rPr>
              <a:t>~0!</a:t>
            </a:r>
            <a:r>
              <a:rPr lang="en-US" dirty="0">
                <a:latin typeface="Courier"/>
                <a:cs typeface="Courier"/>
              </a:rPr>
              <a:t>1) kp1, km1</a:t>
            </a:r>
          </a:p>
          <a:p>
            <a:endParaRPr lang="en-US" dirty="0" smtClean="0">
              <a:latin typeface="Courier"/>
              <a:cs typeface="Courier"/>
            </a:endParaRPr>
          </a:p>
          <a:p>
            <a:r>
              <a:rPr lang="en-US" dirty="0" err="1" smtClean="0">
                <a:latin typeface="Courier"/>
                <a:cs typeface="Courier"/>
              </a:rPr>
              <a:t>ESconvert</a:t>
            </a:r>
            <a:r>
              <a:rPr lang="en-US" dirty="0" smtClean="0">
                <a:latin typeface="Courier"/>
                <a:cs typeface="Courier"/>
              </a:rPr>
              <a:t>: </a:t>
            </a:r>
            <a:r>
              <a:rPr lang="en-US" dirty="0">
                <a:latin typeface="Courier"/>
                <a:cs typeface="Courier"/>
              </a:rPr>
              <a:t>\</a:t>
            </a:r>
          </a:p>
          <a:p>
            <a:r>
              <a:rPr lang="en-US" dirty="0">
                <a:latin typeface="Courier"/>
                <a:cs typeface="Courier"/>
              </a:rPr>
              <a:t>  E(s!1).S(Y</a:t>
            </a:r>
            <a:r>
              <a:rPr lang="en-US" dirty="0" smtClean="0">
                <a:latin typeface="Courier"/>
                <a:cs typeface="Courier"/>
              </a:rPr>
              <a:t>~0!</a:t>
            </a:r>
            <a:r>
              <a:rPr lang="en-US" dirty="0">
                <a:latin typeface="Courier"/>
                <a:cs typeface="Courier"/>
              </a:rPr>
              <a:t>1) -&gt; E(s) + S(Y~P) k2</a:t>
            </a:r>
          </a:p>
          <a:p>
            <a:endParaRPr lang="en-US" dirty="0" smtClean="0">
              <a:latin typeface="Courier"/>
              <a:cs typeface="Courier"/>
            </a:endParaRPr>
          </a:p>
          <a:p>
            <a:r>
              <a:rPr lang="en-US" dirty="0" smtClean="0">
                <a:latin typeface="Courier"/>
                <a:cs typeface="Courier"/>
              </a:rPr>
              <a:t>end </a:t>
            </a:r>
            <a:r>
              <a:rPr lang="en-US" dirty="0">
                <a:latin typeface="Courier"/>
                <a:cs typeface="Courier"/>
              </a:rPr>
              <a:t>reaction rules</a:t>
            </a:r>
          </a:p>
        </p:txBody>
      </p:sp>
    </p:spTree>
    <p:extLst>
      <p:ext uri="{BB962C8B-B14F-4D97-AF65-F5344CB8AC3E}">
        <p14:creationId xmlns:p14="http://schemas.microsoft.com/office/powerpoint/2010/main" val="4064986606"/>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1: MM Mechanism</a:t>
            </a:r>
            <a:endParaRPr lang="en-US" dirty="0"/>
          </a:p>
        </p:txBody>
      </p:sp>
      <p:graphicFrame>
        <p:nvGraphicFramePr>
          <p:cNvPr id="3" name="Object 2"/>
          <p:cNvGraphicFramePr>
            <a:graphicFrameLocks noChangeAspect="1"/>
          </p:cNvGraphicFramePr>
          <p:nvPr>
            <p:extLst>
              <p:ext uri="{D42A27DB-BD31-4B8C-83A1-F6EECF244321}">
                <p14:modId xmlns:p14="http://schemas.microsoft.com/office/powerpoint/2010/main" val="2686173320"/>
              </p:ext>
            </p:extLst>
          </p:nvPr>
        </p:nvGraphicFramePr>
        <p:xfrm>
          <a:off x="2161431" y="1103643"/>
          <a:ext cx="4092671" cy="1080299"/>
        </p:xfrm>
        <a:graphic>
          <a:graphicData uri="http://schemas.openxmlformats.org/presentationml/2006/ole">
            <mc:AlternateContent xmlns:mc="http://schemas.openxmlformats.org/markup-compatibility/2006">
              <mc:Choice xmlns:v="urn:schemas-microsoft-com:vml" Requires="v">
                <p:oleObj spid="_x0000_s16439" name="Equation" r:id="rId3" imgW="2501900" imgH="660400" progId="Equation.3">
                  <p:embed/>
                </p:oleObj>
              </mc:Choice>
              <mc:Fallback>
                <p:oleObj name="Equation" r:id="rId3" imgW="2501900" imgH="660400" progId="Equation.3">
                  <p:embed/>
                  <p:pic>
                    <p:nvPicPr>
                      <p:cNvPr id="0" name=""/>
                      <p:cNvPicPr/>
                      <p:nvPr/>
                    </p:nvPicPr>
                    <p:blipFill>
                      <a:blip r:embed="rId4"/>
                      <a:stretch>
                        <a:fillRect/>
                      </a:stretch>
                    </p:blipFill>
                    <p:spPr>
                      <a:xfrm>
                        <a:off x="2161431" y="1103643"/>
                        <a:ext cx="4092671" cy="1080299"/>
                      </a:xfrm>
                      <a:prstGeom prst="rect">
                        <a:avLst/>
                      </a:prstGeom>
                    </p:spPr>
                  </p:pic>
                </p:oleObj>
              </mc:Fallback>
            </mc:AlternateContent>
          </a:graphicData>
        </a:graphic>
      </p:graphicFrame>
      <p:sp>
        <p:nvSpPr>
          <p:cNvPr id="4" name="TextBox 3"/>
          <p:cNvSpPr txBox="1"/>
          <p:nvPr/>
        </p:nvSpPr>
        <p:spPr>
          <a:xfrm>
            <a:off x="1787344" y="1979445"/>
            <a:ext cx="6559276" cy="1477328"/>
          </a:xfrm>
          <a:prstGeom prst="rect">
            <a:avLst/>
          </a:prstGeom>
          <a:noFill/>
        </p:spPr>
        <p:txBody>
          <a:bodyPr wrap="square" rtlCol="0">
            <a:spAutoFit/>
          </a:bodyPr>
          <a:lstStyle/>
          <a:p>
            <a:r>
              <a:rPr lang="en-US" u="sng" dirty="0" smtClean="0"/>
              <a:t>actions</a:t>
            </a:r>
            <a:r>
              <a:rPr lang="en-US" dirty="0" smtClean="0"/>
              <a:t>– Need not be enclosed in block.  Come after model definition and specify simulation protocol for a model.</a:t>
            </a:r>
          </a:p>
          <a:p>
            <a:endParaRPr lang="en-US" dirty="0"/>
          </a:p>
          <a:p>
            <a:r>
              <a:rPr lang="en-US" dirty="0" err="1" smtClean="0">
                <a:latin typeface="Courier"/>
                <a:cs typeface="Courier"/>
              </a:rPr>
              <a:t>generate_network</a:t>
            </a:r>
            <a:r>
              <a:rPr lang="en-US" dirty="0" smtClean="0">
                <a:latin typeface="Courier"/>
                <a:cs typeface="Courier"/>
              </a:rPr>
              <a:t>({});</a:t>
            </a:r>
          </a:p>
          <a:p>
            <a:r>
              <a:rPr lang="en-US" dirty="0" err="1" smtClean="0">
                <a:latin typeface="Courier"/>
                <a:cs typeface="Courier"/>
              </a:rPr>
              <a:t>simulate_ode</a:t>
            </a:r>
            <a:r>
              <a:rPr lang="en-US" dirty="0" smtClean="0">
                <a:latin typeface="Courier"/>
                <a:cs typeface="Courier"/>
              </a:rPr>
              <a:t>({</a:t>
            </a:r>
            <a:r>
              <a:rPr lang="en-US" dirty="0" err="1" smtClean="0">
                <a:latin typeface="Courier"/>
                <a:cs typeface="Courier"/>
              </a:rPr>
              <a:t>t_end</a:t>
            </a:r>
            <a:r>
              <a:rPr lang="en-US" dirty="0" smtClean="0">
                <a:latin typeface="Courier"/>
                <a:cs typeface="Courier"/>
              </a:rPr>
              <a:t>=&gt;1000,n_steps=&gt;100});</a:t>
            </a:r>
            <a:endParaRPr lang="en-US" dirty="0" smtClean="0"/>
          </a:p>
        </p:txBody>
      </p:sp>
      <p:sp>
        <p:nvSpPr>
          <p:cNvPr id="5" name="TextBox 4"/>
          <p:cNvSpPr txBox="1"/>
          <p:nvPr/>
        </p:nvSpPr>
        <p:spPr>
          <a:xfrm>
            <a:off x="145353" y="1268048"/>
            <a:ext cx="1752600" cy="5355312"/>
          </a:xfrm>
          <a:prstGeom prst="rect">
            <a:avLst/>
          </a:prstGeom>
          <a:noFill/>
        </p:spPr>
        <p:txBody>
          <a:bodyPr wrap="square" rtlCol="0">
            <a:spAutoFit/>
          </a:bodyPr>
          <a:lstStyle/>
          <a:p>
            <a:r>
              <a:rPr lang="en-US" b="1" dirty="0" smtClean="0">
                <a:solidFill>
                  <a:schemeClr val="bg1">
                    <a:lumMod val="65000"/>
                  </a:schemeClr>
                </a:solidFill>
              </a:rPr>
              <a:t>parameters</a:t>
            </a:r>
          </a:p>
          <a:p>
            <a:endParaRPr lang="en-US" dirty="0" smtClean="0">
              <a:solidFill>
                <a:schemeClr val="bg1">
                  <a:lumMod val="65000"/>
                </a:schemeClr>
              </a:solidFill>
            </a:endParaRPr>
          </a:p>
          <a:p>
            <a:endParaRPr lang="en-US" dirty="0" smtClean="0">
              <a:solidFill>
                <a:schemeClr val="bg1">
                  <a:lumMod val="65000"/>
                </a:schemeClr>
              </a:solidFill>
            </a:endParaRPr>
          </a:p>
          <a:p>
            <a:r>
              <a:rPr lang="en-US" b="1" dirty="0" smtClean="0">
                <a:solidFill>
                  <a:schemeClr val="bg1">
                    <a:lumMod val="65000"/>
                  </a:schemeClr>
                </a:solidFill>
              </a:rPr>
              <a:t>molecule types</a:t>
            </a:r>
          </a:p>
          <a:p>
            <a:endParaRPr lang="en-US" b="1" dirty="0" smtClean="0">
              <a:solidFill>
                <a:schemeClr val="bg1">
                  <a:lumMod val="65000"/>
                </a:schemeClr>
              </a:solidFill>
            </a:endParaRPr>
          </a:p>
          <a:p>
            <a:endParaRPr lang="en-US" b="1" dirty="0" smtClean="0">
              <a:solidFill>
                <a:schemeClr val="bg1">
                  <a:lumMod val="65000"/>
                </a:schemeClr>
              </a:solidFill>
            </a:endParaRPr>
          </a:p>
          <a:p>
            <a:r>
              <a:rPr lang="en-US" b="1" dirty="0" smtClean="0">
                <a:solidFill>
                  <a:schemeClr val="bg1">
                    <a:lumMod val="65000"/>
                  </a:schemeClr>
                </a:solidFill>
              </a:rPr>
              <a:t>seed species</a:t>
            </a:r>
          </a:p>
          <a:p>
            <a:endParaRPr lang="en-US" b="1" dirty="0" smtClean="0">
              <a:solidFill>
                <a:schemeClr val="bg1">
                  <a:lumMod val="65000"/>
                </a:schemeClr>
              </a:solidFill>
            </a:endParaRPr>
          </a:p>
          <a:p>
            <a:endParaRPr lang="en-US" b="1" dirty="0" smtClean="0">
              <a:solidFill>
                <a:schemeClr val="bg1">
                  <a:lumMod val="65000"/>
                </a:schemeClr>
              </a:solidFill>
            </a:endParaRPr>
          </a:p>
          <a:p>
            <a:r>
              <a:rPr lang="en-US" b="1" dirty="0" smtClean="0">
                <a:solidFill>
                  <a:schemeClr val="bg1">
                    <a:lumMod val="65000"/>
                  </a:schemeClr>
                </a:solidFill>
              </a:rPr>
              <a:t>observables</a:t>
            </a:r>
          </a:p>
          <a:p>
            <a:endParaRPr lang="en-US" b="1" dirty="0" smtClean="0">
              <a:solidFill>
                <a:schemeClr val="bg1">
                  <a:lumMod val="65000"/>
                </a:schemeClr>
              </a:solidFill>
            </a:endParaRPr>
          </a:p>
          <a:p>
            <a:endParaRPr lang="en-US" b="1" dirty="0" smtClean="0">
              <a:solidFill>
                <a:schemeClr val="bg1">
                  <a:lumMod val="65000"/>
                </a:schemeClr>
              </a:solidFill>
            </a:endParaRPr>
          </a:p>
          <a:p>
            <a:r>
              <a:rPr lang="en-US" b="1" dirty="0" smtClean="0">
                <a:solidFill>
                  <a:schemeClr val="bg1">
                    <a:lumMod val="65000"/>
                  </a:schemeClr>
                </a:solidFill>
              </a:rPr>
              <a:t>functions</a:t>
            </a:r>
          </a:p>
          <a:p>
            <a:endParaRPr lang="en-US" b="1" dirty="0" smtClean="0">
              <a:solidFill>
                <a:schemeClr val="bg1">
                  <a:lumMod val="65000"/>
                </a:schemeClr>
              </a:solidFill>
            </a:endParaRPr>
          </a:p>
          <a:p>
            <a:endParaRPr lang="en-US" b="1" dirty="0" smtClean="0">
              <a:solidFill>
                <a:schemeClr val="bg1">
                  <a:lumMod val="65000"/>
                </a:schemeClr>
              </a:solidFill>
            </a:endParaRPr>
          </a:p>
          <a:p>
            <a:r>
              <a:rPr lang="en-US" b="1" dirty="0" smtClean="0">
                <a:solidFill>
                  <a:schemeClr val="bg1">
                    <a:lumMod val="65000"/>
                  </a:schemeClr>
                </a:solidFill>
              </a:rPr>
              <a:t>reaction rules</a:t>
            </a:r>
          </a:p>
          <a:p>
            <a:endParaRPr lang="en-US" b="1" dirty="0" smtClean="0">
              <a:solidFill>
                <a:schemeClr val="bg1">
                  <a:lumMod val="65000"/>
                </a:schemeClr>
              </a:solidFill>
            </a:endParaRPr>
          </a:p>
          <a:p>
            <a:endParaRPr lang="en-US" b="1" dirty="0" smtClean="0">
              <a:solidFill>
                <a:schemeClr val="bg1">
                  <a:lumMod val="65000"/>
                </a:schemeClr>
              </a:solidFill>
            </a:endParaRPr>
          </a:p>
          <a:p>
            <a:r>
              <a:rPr lang="en-US" b="1" dirty="0" smtClean="0"/>
              <a:t>actions</a:t>
            </a:r>
            <a:endParaRPr lang="en-US" dirty="0"/>
          </a:p>
        </p:txBody>
      </p:sp>
    </p:spTree>
    <p:extLst>
      <p:ext uri="{BB962C8B-B14F-4D97-AF65-F5344CB8AC3E}">
        <p14:creationId xmlns:p14="http://schemas.microsoft.com/office/powerpoint/2010/main" val="4747174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Dimerization Model</a:t>
            </a:r>
            <a:endParaRPr lang="en-US" dirty="0"/>
          </a:p>
        </p:txBody>
      </p:sp>
      <p:pic>
        <p:nvPicPr>
          <p:cNvPr id="3" name="Picture 2"/>
          <p:cNvPicPr>
            <a:picLocks noChangeAspect="1"/>
          </p:cNvPicPr>
          <p:nvPr/>
        </p:nvPicPr>
        <p:blipFill>
          <a:blip r:embed="rId2"/>
          <a:stretch>
            <a:fillRect/>
          </a:stretch>
        </p:blipFill>
        <p:spPr>
          <a:xfrm>
            <a:off x="2968894" y="2179049"/>
            <a:ext cx="1937317" cy="2730549"/>
          </a:xfrm>
          <a:prstGeom prst="rect">
            <a:avLst/>
          </a:prstGeom>
        </p:spPr>
      </p:pic>
      <p:sp>
        <p:nvSpPr>
          <p:cNvPr id="5" name="TextBox 4"/>
          <p:cNvSpPr txBox="1"/>
          <p:nvPr/>
        </p:nvSpPr>
        <p:spPr>
          <a:xfrm>
            <a:off x="4839371" y="3766332"/>
            <a:ext cx="3199464" cy="461665"/>
          </a:xfrm>
          <a:prstGeom prst="rect">
            <a:avLst/>
          </a:prstGeom>
          <a:noFill/>
        </p:spPr>
        <p:txBody>
          <a:bodyPr wrap="none" rtlCol="0">
            <a:spAutoFit/>
          </a:bodyPr>
          <a:lstStyle/>
          <a:p>
            <a:r>
              <a:rPr lang="en-US" sz="2400" dirty="0" smtClean="0">
                <a:solidFill>
                  <a:schemeClr val="tx2"/>
                </a:solidFill>
              </a:rPr>
              <a:t>Plasma membrane (PM)</a:t>
            </a:r>
          </a:p>
        </p:txBody>
      </p:sp>
      <p:sp>
        <p:nvSpPr>
          <p:cNvPr id="7" name="TextBox 6"/>
          <p:cNvSpPr txBox="1"/>
          <p:nvPr/>
        </p:nvSpPr>
        <p:spPr>
          <a:xfrm>
            <a:off x="5312913" y="2385624"/>
            <a:ext cx="3177823" cy="461665"/>
          </a:xfrm>
          <a:prstGeom prst="rect">
            <a:avLst/>
          </a:prstGeom>
          <a:noFill/>
        </p:spPr>
        <p:txBody>
          <a:bodyPr wrap="none" rtlCol="0">
            <a:spAutoFit/>
          </a:bodyPr>
          <a:lstStyle/>
          <a:p>
            <a:r>
              <a:rPr lang="en-US" sz="2400" dirty="0" smtClean="0">
                <a:solidFill>
                  <a:schemeClr val="tx2"/>
                </a:solidFill>
              </a:rPr>
              <a:t>Extracellular region (EC)</a:t>
            </a:r>
          </a:p>
        </p:txBody>
      </p:sp>
      <p:sp>
        <p:nvSpPr>
          <p:cNvPr id="8" name="Rectangle 7"/>
          <p:cNvSpPr/>
          <p:nvPr/>
        </p:nvSpPr>
        <p:spPr>
          <a:xfrm>
            <a:off x="989263" y="1524003"/>
            <a:ext cx="7697537" cy="5285874"/>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6449193" y="1082859"/>
            <a:ext cx="2256898" cy="461665"/>
          </a:xfrm>
          <a:prstGeom prst="rect">
            <a:avLst/>
          </a:prstGeom>
          <a:noFill/>
        </p:spPr>
        <p:txBody>
          <a:bodyPr wrap="none" rtlCol="0">
            <a:spAutoFit/>
          </a:bodyPr>
          <a:lstStyle/>
          <a:p>
            <a:r>
              <a:rPr lang="en-US" sz="2400" dirty="0" smtClean="0">
                <a:solidFill>
                  <a:schemeClr val="tx2"/>
                </a:solidFill>
              </a:rPr>
              <a:t>Outer wall (wall)</a:t>
            </a:r>
          </a:p>
        </p:txBody>
      </p:sp>
      <p:sp>
        <p:nvSpPr>
          <p:cNvPr id="10" name="TextBox 9"/>
          <p:cNvSpPr txBox="1"/>
          <p:nvPr/>
        </p:nvSpPr>
        <p:spPr>
          <a:xfrm>
            <a:off x="2830722" y="3531755"/>
            <a:ext cx="463495" cy="369332"/>
          </a:xfrm>
          <a:prstGeom prst="rect">
            <a:avLst/>
          </a:prstGeom>
          <a:noFill/>
        </p:spPr>
        <p:txBody>
          <a:bodyPr wrap="none" rtlCol="0">
            <a:spAutoFit/>
          </a:bodyPr>
          <a:lstStyle/>
          <a:p>
            <a:r>
              <a:rPr lang="en-US" i="1" dirty="0" smtClean="0"/>
              <a:t>k</a:t>
            </a:r>
            <a:r>
              <a:rPr lang="en-US" baseline="-25000" dirty="0" smtClean="0"/>
              <a:t>+1</a:t>
            </a:r>
            <a:endParaRPr lang="en-US" baseline="-25000" dirty="0"/>
          </a:p>
        </p:txBody>
      </p:sp>
      <p:sp>
        <p:nvSpPr>
          <p:cNvPr id="11" name="TextBox 10"/>
          <p:cNvSpPr txBox="1"/>
          <p:nvPr/>
        </p:nvSpPr>
        <p:spPr>
          <a:xfrm>
            <a:off x="3348795" y="3534247"/>
            <a:ext cx="434753" cy="369332"/>
          </a:xfrm>
          <a:prstGeom prst="rect">
            <a:avLst/>
          </a:prstGeom>
          <a:noFill/>
        </p:spPr>
        <p:txBody>
          <a:bodyPr wrap="none" rtlCol="0">
            <a:spAutoFit/>
          </a:bodyPr>
          <a:lstStyle/>
          <a:p>
            <a:r>
              <a:rPr lang="en-US" i="1" dirty="0" smtClean="0"/>
              <a:t>k</a:t>
            </a:r>
            <a:r>
              <a:rPr lang="en-US" baseline="-25000" dirty="0" smtClean="0"/>
              <a:t>-1</a:t>
            </a:r>
            <a:endParaRPr lang="en-US" baseline="-25000" dirty="0"/>
          </a:p>
        </p:txBody>
      </p:sp>
      <p:sp>
        <p:nvSpPr>
          <p:cNvPr id="12" name="TextBox 11"/>
          <p:cNvSpPr txBox="1"/>
          <p:nvPr/>
        </p:nvSpPr>
        <p:spPr>
          <a:xfrm>
            <a:off x="4140826" y="3595034"/>
            <a:ext cx="463495" cy="369332"/>
          </a:xfrm>
          <a:prstGeom prst="rect">
            <a:avLst/>
          </a:prstGeom>
          <a:noFill/>
        </p:spPr>
        <p:txBody>
          <a:bodyPr wrap="none" rtlCol="0">
            <a:spAutoFit/>
          </a:bodyPr>
          <a:lstStyle/>
          <a:p>
            <a:r>
              <a:rPr lang="en-US" i="1" dirty="0" smtClean="0"/>
              <a:t>k</a:t>
            </a:r>
            <a:r>
              <a:rPr lang="en-US" baseline="-25000" dirty="0" smtClean="0"/>
              <a:t>+2</a:t>
            </a:r>
            <a:endParaRPr lang="en-US" baseline="-25000" dirty="0"/>
          </a:p>
        </p:txBody>
      </p:sp>
      <p:sp>
        <p:nvSpPr>
          <p:cNvPr id="13" name="TextBox 12"/>
          <p:cNvSpPr txBox="1"/>
          <p:nvPr/>
        </p:nvSpPr>
        <p:spPr>
          <a:xfrm>
            <a:off x="4658899" y="3597526"/>
            <a:ext cx="434753" cy="369332"/>
          </a:xfrm>
          <a:prstGeom prst="rect">
            <a:avLst/>
          </a:prstGeom>
          <a:noFill/>
        </p:spPr>
        <p:txBody>
          <a:bodyPr wrap="none" rtlCol="0">
            <a:spAutoFit/>
          </a:bodyPr>
          <a:lstStyle/>
          <a:p>
            <a:r>
              <a:rPr lang="en-US" i="1" dirty="0" smtClean="0"/>
              <a:t>k</a:t>
            </a:r>
            <a:r>
              <a:rPr lang="en-US" baseline="-25000" dirty="0" smtClean="0"/>
              <a:t>-2</a:t>
            </a:r>
            <a:endParaRPr lang="en-US" baseline="-25000" dirty="0"/>
          </a:p>
        </p:txBody>
      </p:sp>
      <p:grpSp>
        <p:nvGrpSpPr>
          <p:cNvPr id="15" name="Group 14"/>
          <p:cNvGrpSpPr/>
          <p:nvPr/>
        </p:nvGrpSpPr>
        <p:grpSpPr>
          <a:xfrm>
            <a:off x="1911687" y="4184317"/>
            <a:ext cx="4104105" cy="2499895"/>
            <a:chOff x="1911687" y="4224421"/>
            <a:chExt cx="4104105" cy="2499895"/>
          </a:xfrm>
        </p:grpSpPr>
        <p:sp>
          <p:nvSpPr>
            <p:cNvPr id="4" name="Rectangle 3"/>
            <p:cNvSpPr/>
            <p:nvPr/>
          </p:nvSpPr>
          <p:spPr>
            <a:xfrm>
              <a:off x="1911687" y="4224421"/>
              <a:ext cx="4104105" cy="2499895"/>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p:cNvSpPr txBox="1"/>
            <p:nvPr/>
          </p:nvSpPr>
          <p:spPr>
            <a:xfrm>
              <a:off x="3073677" y="5189440"/>
              <a:ext cx="2078814" cy="461665"/>
            </a:xfrm>
            <a:prstGeom prst="rect">
              <a:avLst/>
            </a:prstGeom>
            <a:noFill/>
          </p:spPr>
          <p:txBody>
            <a:bodyPr wrap="none" rtlCol="0">
              <a:spAutoFit/>
            </a:bodyPr>
            <a:lstStyle/>
            <a:p>
              <a:r>
                <a:rPr lang="en-US" sz="2400" dirty="0" smtClean="0">
                  <a:solidFill>
                    <a:schemeClr val="tx2"/>
                  </a:solidFill>
                </a:rPr>
                <a:t>Cytoplasm (CP)</a:t>
              </a:r>
            </a:p>
          </p:txBody>
        </p:sp>
        <p:sp>
          <p:nvSpPr>
            <p:cNvPr id="14" name="Rectangle 13"/>
            <p:cNvSpPr/>
            <p:nvPr/>
          </p:nvSpPr>
          <p:spPr>
            <a:xfrm>
              <a:off x="1965160" y="4281469"/>
              <a:ext cx="3989144" cy="2408095"/>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51951604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Compartment Specification</a:t>
            </a:r>
            <a:endParaRPr lang="en-US" dirty="0"/>
          </a:p>
        </p:txBody>
      </p:sp>
      <p:pic>
        <p:nvPicPr>
          <p:cNvPr id="3" name="Picture 2"/>
          <p:cNvPicPr>
            <a:picLocks noChangeAspect="1"/>
          </p:cNvPicPr>
          <p:nvPr/>
        </p:nvPicPr>
        <p:blipFill>
          <a:blip r:embed="rId2"/>
          <a:stretch>
            <a:fillRect/>
          </a:stretch>
        </p:blipFill>
        <p:spPr>
          <a:xfrm>
            <a:off x="263850" y="2171209"/>
            <a:ext cx="3760394" cy="2798860"/>
          </a:xfrm>
          <a:prstGeom prst="rect">
            <a:avLst/>
          </a:prstGeom>
        </p:spPr>
      </p:pic>
      <p:sp>
        <p:nvSpPr>
          <p:cNvPr id="4" name="Rectangle 3"/>
          <p:cNvSpPr/>
          <p:nvPr/>
        </p:nvSpPr>
        <p:spPr>
          <a:xfrm>
            <a:off x="4370536" y="2395443"/>
            <a:ext cx="4572000" cy="2031325"/>
          </a:xfrm>
          <a:prstGeom prst="rect">
            <a:avLst/>
          </a:prstGeom>
        </p:spPr>
        <p:txBody>
          <a:bodyPr>
            <a:spAutoFit/>
          </a:bodyPr>
          <a:lstStyle/>
          <a:p>
            <a:r>
              <a:rPr lang="en-US" dirty="0">
                <a:solidFill>
                  <a:srgbClr val="800080"/>
                </a:solidFill>
                <a:latin typeface="Monaco"/>
              </a:rPr>
              <a:t>begin</a:t>
            </a:r>
            <a:r>
              <a:rPr lang="en-US" dirty="0">
                <a:solidFill>
                  <a:srgbClr val="000000"/>
                </a:solidFill>
                <a:latin typeface="Monaco"/>
              </a:rPr>
              <a:t> </a:t>
            </a:r>
            <a:r>
              <a:rPr lang="en-US" dirty="0">
                <a:solidFill>
                  <a:srgbClr val="800080"/>
                </a:solidFill>
                <a:latin typeface="Monaco"/>
              </a:rPr>
              <a:t>compartments</a:t>
            </a:r>
          </a:p>
          <a:p>
            <a:r>
              <a:rPr lang="en-US" dirty="0">
                <a:solidFill>
                  <a:srgbClr val="8B2323"/>
                </a:solidFill>
                <a:latin typeface="Monaco"/>
              </a:rPr>
              <a:t> </a:t>
            </a:r>
            <a:r>
              <a:rPr lang="en-US" dirty="0" smtClean="0">
                <a:solidFill>
                  <a:srgbClr val="8B2323"/>
                </a:solidFill>
                <a:latin typeface="Monaco"/>
              </a:rPr>
              <a:t> wall</a:t>
            </a:r>
            <a:r>
              <a:rPr lang="en-US" dirty="0" smtClean="0">
                <a:solidFill>
                  <a:srgbClr val="000000"/>
                </a:solidFill>
                <a:latin typeface="Monaco"/>
              </a:rPr>
              <a:t> </a:t>
            </a:r>
            <a:r>
              <a:rPr lang="en-US" dirty="0">
                <a:solidFill>
                  <a:srgbClr val="000000"/>
                </a:solidFill>
                <a:latin typeface="Monaco"/>
              </a:rPr>
              <a:t>2  </a:t>
            </a:r>
            <a:r>
              <a:rPr lang="en-US" dirty="0" err="1">
                <a:solidFill>
                  <a:srgbClr val="8B2323"/>
                </a:solidFill>
                <a:latin typeface="Monaco"/>
              </a:rPr>
              <a:t>vol_wall</a:t>
            </a:r>
            <a:endParaRPr lang="en-US" dirty="0">
              <a:solidFill>
                <a:srgbClr val="8B2323"/>
              </a:solidFill>
              <a:latin typeface="Monaco"/>
            </a:endParaRPr>
          </a:p>
          <a:p>
            <a:r>
              <a:rPr lang="pl-PL" dirty="0">
                <a:solidFill>
                  <a:srgbClr val="000000"/>
                </a:solidFill>
                <a:latin typeface="Monaco"/>
              </a:rPr>
              <a:t>  </a:t>
            </a:r>
            <a:r>
              <a:rPr lang="pl-PL" dirty="0" smtClean="0">
                <a:solidFill>
                  <a:srgbClr val="8B2323"/>
                </a:solidFill>
                <a:latin typeface="Monaco"/>
              </a:rPr>
              <a:t>EC</a:t>
            </a:r>
            <a:r>
              <a:rPr lang="pl-PL" dirty="0" smtClean="0">
                <a:solidFill>
                  <a:srgbClr val="000000"/>
                </a:solidFill>
                <a:latin typeface="Monaco"/>
              </a:rPr>
              <a:t>   3  </a:t>
            </a:r>
            <a:r>
              <a:rPr lang="pl-PL" dirty="0" err="1">
                <a:solidFill>
                  <a:srgbClr val="8B2323"/>
                </a:solidFill>
                <a:latin typeface="Monaco"/>
              </a:rPr>
              <a:t>vol_EC</a:t>
            </a:r>
            <a:r>
              <a:rPr lang="pl-PL" dirty="0">
                <a:solidFill>
                  <a:srgbClr val="000000"/>
                </a:solidFill>
                <a:latin typeface="Monaco"/>
              </a:rPr>
              <a:t>   </a:t>
            </a:r>
            <a:r>
              <a:rPr lang="pl-PL" dirty="0" smtClean="0">
                <a:solidFill>
                  <a:srgbClr val="000000"/>
                </a:solidFill>
                <a:latin typeface="Monaco"/>
              </a:rPr>
              <a:t>  </a:t>
            </a:r>
            <a:r>
              <a:rPr lang="pl-PL" dirty="0" err="1" smtClean="0">
                <a:solidFill>
                  <a:srgbClr val="8B2323"/>
                </a:solidFill>
                <a:latin typeface="Monaco"/>
              </a:rPr>
              <a:t>wall</a:t>
            </a:r>
            <a:endParaRPr lang="pl-PL" dirty="0">
              <a:solidFill>
                <a:srgbClr val="8B2323"/>
              </a:solidFill>
              <a:latin typeface="Monaco"/>
            </a:endParaRPr>
          </a:p>
          <a:p>
            <a:r>
              <a:rPr lang="pl-PL" dirty="0">
                <a:solidFill>
                  <a:srgbClr val="000000"/>
                </a:solidFill>
                <a:latin typeface="Monaco"/>
              </a:rPr>
              <a:t>  </a:t>
            </a:r>
            <a:r>
              <a:rPr lang="pl-PL" dirty="0" smtClean="0">
                <a:solidFill>
                  <a:srgbClr val="8B2323"/>
                </a:solidFill>
                <a:latin typeface="Monaco"/>
              </a:rPr>
              <a:t>PM</a:t>
            </a:r>
            <a:r>
              <a:rPr lang="pl-PL" dirty="0" smtClean="0">
                <a:solidFill>
                  <a:srgbClr val="000000"/>
                </a:solidFill>
                <a:latin typeface="Monaco"/>
              </a:rPr>
              <a:t>   2  </a:t>
            </a:r>
            <a:r>
              <a:rPr lang="pl-PL" dirty="0" err="1">
                <a:solidFill>
                  <a:srgbClr val="8B2323"/>
                </a:solidFill>
                <a:latin typeface="Monaco"/>
              </a:rPr>
              <a:t>vol_PM</a:t>
            </a:r>
            <a:r>
              <a:rPr lang="pl-PL" dirty="0">
                <a:solidFill>
                  <a:srgbClr val="000000"/>
                </a:solidFill>
                <a:latin typeface="Monaco"/>
              </a:rPr>
              <a:t>  </a:t>
            </a:r>
            <a:r>
              <a:rPr lang="pl-PL" dirty="0" smtClean="0">
                <a:solidFill>
                  <a:srgbClr val="000000"/>
                </a:solidFill>
                <a:latin typeface="Monaco"/>
              </a:rPr>
              <a:t>   </a:t>
            </a:r>
            <a:r>
              <a:rPr lang="pl-PL" dirty="0" smtClean="0">
                <a:solidFill>
                  <a:srgbClr val="8B2323"/>
                </a:solidFill>
                <a:latin typeface="Monaco"/>
              </a:rPr>
              <a:t>EC</a:t>
            </a:r>
            <a:endParaRPr lang="pl-PL" dirty="0">
              <a:solidFill>
                <a:srgbClr val="8B2323"/>
              </a:solidFill>
              <a:latin typeface="Monaco"/>
            </a:endParaRPr>
          </a:p>
          <a:p>
            <a:r>
              <a:rPr lang="pl-PL" dirty="0">
                <a:solidFill>
                  <a:srgbClr val="000000"/>
                </a:solidFill>
                <a:latin typeface="Monaco"/>
              </a:rPr>
              <a:t>  </a:t>
            </a:r>
            <a:r>
              <a:rPr lang="pl-PL" dirty="0" smtClean="0">
                <a:solidFill>
                  <a:srgbClr val="8B2323"/>
                </a:solidFill>
                <a:latin typeface="Monaco"/>
              </a:rPr>
              <a:t>CP</a:t>
            </a:r>
            <a:r>
              <a:rPr lang="pl-PL" dirty="0" smtClean="0">
                <a:solidFill>
                  <a:srgbClr val="000000"/>
                </a:solidFill>
                <a:latin typeface="Monaco"/>
              </a:rPr>
              <a:t>   3  </a:t>
            </a:r>
            <a:r>
              <a:rPr lang="pl-PL" dirty="0" err="1">
                <a:solidFill>
                  <a:srgbClr val="8B2323"/>
                </a:solidFill>
                <a:latin typeface="Monaco"/>
              </a:rPr>
              <a:t>vol_CP</a:t>
            </a:r>
            <a:r>
              <a:rPr lang="pl-PL" dirty="0">
                <a:solidFill>
                  <a:srgbClr val="000000"/>
                </a:solidFill>
                <a:latin typeface="Monaco"/>
              </a:rPr>
              <a:t>   </a:t>
            </a:r>
            <a:r>
              <a:rPr lang="pl-PL" dirty="0" smtClean="0">
                <a:solidFill>
                  <a:srgbClr val="000000"/>
                </a:solidFill>
                <a:latin typeface="Monaco"/>
              </a:rPr>
              <a:t>  </a:t>
            </a:r>
            <a:r>
              <a:rPr lang="pl-PL" dirty="0" smtClean="0">
                <a:solidFill>
                  <a:srgbClr val="8B2323"/>
                </a:solidFill>
                <a:latin typeface="Monaco"/>
              </a:rPr>
              <a:t>PM</a:t>
            </a:r>
            <a:endParaRPr lang="pl-PL" dirty="0">
              <a:solidFill>
                <a:srgbClr val="8B2323"/>
              </a:solidFill>
              <a:latin typeface="Monaco"/>
            </a:endParaRPr>
          </a:p>
          <a:p>
            <a:r>
              <a:rPr lang="pl-PL" dirty="0">
                <a:solidFill>
                  <a:srgbClr val="800080"/>
                </a:solidFill>
                <a:latin typeface="Monaco"/>
              </a:rPr>
              <a:t>end</a:t>
            </a:r>
            <a:r>
              <a:rPr lang="pl-PL" dirty="0">
                <a:solidFill>
                  <a:srgbClr val="000000"/>
                </a:solidFill>
                <a:latin typeface="Monaco"/>
              </a:rPr>
              <a:t> </a:t>
            </a:r>
            <a:r>
              <a:rPr lang="pl-PL" dirty="0" err="1">
                <a:solidFill>
                  <a:srgbClr val="800080"/>
                </a:solidFill>
                <a:latin typeface="Monaco"/>
              </a:rPr>
              <a:t>compartments</a:t>
            </a:r>
            <a:r>
              <a:rPr lang="pl-PL" dirty="0">
                <a:solidFill>
                  <a:srgbClr val="000000"/>
                </a:solidFill>
                <a:latin typeface="Monaco"/>
              </a:rPr>
              <a:t> </a:t>
            </a:r>
          </a:p>
          <a:p>
            <a:r>
              <a:rPr lang="pl-PL" dirty="0">
                <a:solidFill>
                  <a:srgbClr val="000000"/>
                </a:solidFill>
                <a:latin typeface="Monaco"/>
              </a:rPr>
              <a:t> </a:t>
            </a:r>
            <a:endParaRPr lang="en-US" dirty="0"/>
          </a:p>
        </p:txBody>
      </p:sp>
      <p:sp>
        <p:nvSpPr>
          <p:cNvPr id="5" name="TextBox 4"/>
          <p:cNvSpPr txBox="1"/>
          <p:nvPr/>
        </p:nvSpPr>
        <p:spPr>
          <a:xfrm>
            <a:off x="1214825" y="5080502"/>
            <a:ext cx="6446296" cy="830997"/>
          </a:xfrm>
          <a:prstGeom prst="rect">
            <a:avLst/>
          </a:prstGeom>
          <a:noFill/>
        </p:spPr>
        <p:txBody>
          <a:bodyPr wrap="none" rtlCol="0">
            <a:spAutoFit/>
          </a:bodyPr>
          <a:lstStyle/>
          <a:p>
            <a:r>
              <a:rPr lang="en-US" sz="2400" dirty="0" smtClean="0"/>
              <a:t>Volume of surface compartment = Area*thickness</a:t>
            </a:r>
          </a:p>
          <a:p>
            <a:r>
              <a:rPr lang="en-US" sz="2400" dirty="0" smtClean="0"/>
              <a:t>thickness = 10 nm = 0.01 </a:t>
            </a:r>
            <a:r>
              <a:rPr lang="en-US" sz="2400" dirty="0" err="1" smtClean="0"/>
              <a:t>μm</a:t>
            </a:r>
            <a:endParaRPr lang="en-US" sz="2400" dirty="0"/>
          </a:p>
        </p:txBody>
      </p:sp>
    </p:spTree>
    <p:extLst>
      <p:ext uri="{BB962C8B-B14F-4D97-AF65-F5344CB8AC3E}">
        <p14:creationId xmlns:p14="http://schemas.microsoft.com/office/powerpoint/2010/main" val="4086634677"/>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Example 2: Synthesis and Degradation</a:t>
            </a:r>
            <a:endParaRPr lang="en-US" dirty="0"/>
          </a:p>
        </p:txBody>
      </p:sp>
      <p:sp>
        <p:nvSpPr>
          <p:cNvPr id="4" name="Rectangle 3"/>
          <p:cNvSpPr/>
          <p:nvPr/>
        </p:nvSpPr>
        <p:spPr>
          <a:xfrm>
            <a:off x="684299" y="1207835"/>
            <a:ext cx="8036824" cy="5647701"/>
          </a:xfrm>
          <a:prstGeom prst="rect">
            <a:avLst/>
          </a:prstGeom>
        </p:spPr>
        <p:txBody>
          <a:bodyPr wrap="square">
            <a:spAutoFit/>
          </a:bodyPr>
          <a:lstStyle/>
          <a:p>
            <a:r>
              <a:rPr lang="en-US" sz="1600" dirty="0" smtClean="0"/>
              <a:t>So far we have covered three of the five elementary types of transformations that can be carried out in a BNG rule: bond addition, bond removal, and component state change.  The other two types are molecule creation and molecule deletion. These five elementary types are the building blocks of all transformations.</a:t>
            </a:r>
          </a:p>
          <a:p>
            <a:endParaRPr lang="en-US" sz="1600" dirty="0"/>
          </a:p>
          <a:p>
            <a:r>
              <a:rPr lang="en-US" sz="1600" dirty="0" smtClean="0"/>
              <a:t>To illustrate these two additional elementary transformations, we will return to the synthesis and degradation model we solved in the notes on Chemical Kinetics.</a:t>
            </a:r>
          </a:p>
          <a:p>
            <a:endParaRPr lang="en-US" dirty="0"/>
          </a:p>
          <a:p>
            <a:endParaRPr lang="en-US" dirty="0" smtClean="0"/>
          </a:p>
          <a:p>
            <a:pPr>
              <a:spcAft>
                <a:spcPts val="600"/>
              </a:spcAft>
            </a:pPr>
            <a:r>
              <a:rPr lang="en-US" sz="1600" dirty="0" smtClean="0"/>
              <a:t>To model this system in BNG, we need to define two molecule types:</a:t>
            </a:r>
          </a:p>
          <a:p>
            <a:r>
              <a:rPr lang="en-US" sz="1600" dirty="0" smtClean="0">
                <a:latin typeface="Courier"/>
                <a:cs typeface="Courier"/>
              </a:rPr>
              <a:t>  begin molecule types</a:t>
            </a:r>
          </a:p>
          <a:p>
            <a:r>
              <a:rPr lang="en-US" sz="1600" dirty="0" smtClean="0">
                <a:latin typeface="Courier"/>
                <a:cs typeface="Courier"/>
              </a:rPr>
              <a:t>    I()</a:t>
            </a:r>
          </a:p>
          <a:p>
            <a:r>
              <a:rPr lang="en-US" sz="1600" dirty="0" smtClean="0">
                <a:latin typeface="Courier"/>
                <a:cs typeface="Courier"/>
              </a:rPr>
              <a:t>    A(b)</a:t>
            </a:r>
          </a:p>
          <a:p>
            <a:pPr>
              <a:spcAft>
                <a:spcPts val="600"/>
              </a:spcAft>
            </a:pPr>
            <a:r>
              <a:rPr lang="en-US" sz="1600" dirty="0" smtClean="0">
                <a:latin typeface="Courier"/>
                <a:cs typeface="Courier"/>
              </a:rPr>
              <a:t>  end molecule types</a:t>
            </a:r>
            <a:endParaRPr lang="en-US" dirty="0" smtClean="0">
              <a:latin typeface="Courier"/>
              <a:cs typeface="Courier"/>
            </a:endParaRPr>
          </a:p>
          <a:p>
            <a:pPr>
              <a:spcAft>
                <a:spcPts val="600"/>
              </a:spcAft>
            </a:pPr>
            <a:r>
              <a:rPr lang="en-US" dirty="0" smtClean="0"/>
              <a:t>where </a:t>
            </a:r>
            <a:r>
              <a:rPr lang="en-US" sz="1600" dirty="0" smtClean="0">
                <a:latin typeface="Courier"/>
                <a:cs typeface="Courier"/>
              </a:rPr>
              <a:t>I()</a:t>
            </a:r>
            <a:r>
              <a:rPr lang="en-US" dirty="0" smtClean="0"/>
              <a:t> is a dummy molecule that will used as a placeholder in the rules and </a:t>
            </a:r>
            <a:r>
              <a:rPr lang="en-US" sz="1600" dirty="0" smtClean="0">
                <a:latin typeface="Courier"/>
                <a:cs typeface="Courier"/>
              </a:rPr>
              <a:t>A</a:t>
            </a:r>
            <a:r>
              <a:rPr lang="en-US" dirty="0" smtClean="0"/>
              <a:t> is the molecule that will be synthesized and degraded.  We give it a component b in anticipation of future extension of the model. The reaction rules are </a:t>
            </a:r>
          </a:p>
          <a:p>
            <a:r>
              <a:rPr lang="en-US" sz="1600" dirty="0" smtClean="0">
                <a:latin typeface="Courier"/>
                <a:cs typeface="Courier"/>
              </a:rPr>
              <a:t>  begin reaction rules</a:t>
            </a:r>
          </a:p>
          <a:p>
            <a:r>
              <a:rPr lang="en-US" sz="1600" dirty="0" smtClean="0">
                <a:latin typeface="Courier"/>
                <a:cs typeface="Courier"/>
              </a:rPr>
              <a:t>    </a:t>
            </a:r>
            <a:r>
              <a:rPr lang="en-US" sz="1600" dirty="0" err="1" smtClean="0">
                <a:latin typeface="Courier"/>
                <a:cs typeface="Courier"/>
              </a:rPr>
              <a:t>syn</a:t>
            </a:r>
            <a:r>
              <a:rPr lang="en-US" sz="1600" dirty="0" smtClean="0">
                <a:latin typeface="Courier"/>
                <a:cs typeface="Courier"/>
              </a:rPr>
              <a:t>: I() -&gt; I() + A(b) beta</a:t>
            </a:r>
          </a:p>
          <a:p>
            <a:r>
              <a:rPr lang="en-US" sz="1600" dirty="0" smtClean="0">
                <a:latin typeface="Courier"/>
                <a:cs typeface="Courier"/>
              </a:rPr>
              <a:t>    </a:t>
            </a:r>
            <a:r>
              <a:rPr lang="en-US" sz="1600" dirty="0" err="1" smtClean="0">
                <a:latin typeface="Courier"/>
                <a:cs typeface="Courier"/>
              </a:rPr>
              <a:t>deg</a:t>
            </a:r>
            <a:r>
              <a:rPr lang="en-US" sz="1600" dirty="0" smtClean="0">
                <a:latin typeface="Courier"/>
                <a:cs typeface="Courier"/>
              </a:rPr>
              <a:t>: A() + I() -&gt; I() alpha</a:t>
            </a:r>
          </a:p>
          <a:p>
            <a:pPr>
              <a:spcAft>
                <a:spcPts val="600"/>
              </a:spcAft>
            </a:pPr>
            <a:r>
              <a:rPr lang="en-US" sz="1600" dirty="0" smtClean="0">
                <a:latin typeface="Courier"/>
                <a:cs typeface="Courier"/>
              </a:rPr>
              <a:t>  end reaction rules</a:t>
            </a:r>
            <a:endParaRPr lang="en-US" dirty="0" smtClean="0"/>
          </a:p>
        </p:txBody>
      </p:sp>
      <p:graphicFrame>
        <p:nvGraphicFramePr>
          <p:cNvPr id="5" name="Object 4"/>
          <p:cNvGraphicFramePr>
            <a:graphicFrameLocks noChangeAspect="1"/>
          </p:cNvGraphicFramePr>
          <p:nvPr>
            <p:extLst>
              <p:ext uri="{D42A27DB-BD31-4B8C-83A1-F6EECF244321}">
                <p14:modId xmlns:p14="http://schemas.microsoft.com/office/powerpoint/2010/main" val="214492544"/>
              </p:ext>
            </p:extLst>
          </p:nvPr>
        </p:nvGraphicFramePr>
        <p:xfrm>
          <a:off x="3175924" y="2992805"/>
          <a:ext cx="2178341" cy="448108"/>
        </p:xfrm>
        <a:graphic>
          <a:graphicData uri="http://schemas.openxmlformats.org/presentationml/2006/ole">
            <mc:AlternateContent xmlns:mc="http://schemas.openxmlformats.org/markup-compatibility/2006">
              <mc:Choice xmlns:v="urn:schemas-microsoft-com:vml" Requires="v">
                <p:oleObj spid="_x0000_s17462" name="Equation" r:id="rId3" imgW="990600" imgH="203200" progId="Equation.3">
                  <p:embed/>
                </p:oleObj>
              </mc:Choice>
              <mc:Fallback>
                <p:oleObj name="Equation" r:id="rId3" imgW="990600" imgH="203200" progId="Equation.3">
                  <p:embed/>
                  <p:pic>
                    <p:nvPicPr>
                      <p:cNvPr id="0" name=""/>
                      <p:cNvPicPr/>
                      <p:nvPr/>
                    </p:nvPicPr>
                    <p:blipFill>
                      <a:blip r:embed="rId4"/>
                      <a:stretch>
                        <a:fillRect/>
                      </a:stretch>
                    </p:blipFill>
                    <p:spPr>
                      <a:xfrm>
                        <a:off x="3175924" y="2992805"/>
                        <a:ext cx="2178341" cy="448108"/>
                      </a:xfrm>
                      <a:prstGeom prst="rect">
                        <a:avLst/>
                      </a:prstGeom>
                    </p:spPr>
                  </p:pic>
                </p:oleObj>
              </mc:Fallback>
            </mc:AlternateContent>
          </a:graphicData>
        </a:graphic>
      </p:graphicFrame>
    </p:spTree>
    <p:extLst>
      <p:ext uri="{BB962C8B-B14F-4D97-AF65-F5344CB8AC3E}">
        <p14:creationId xmlns:p14="http://schemas.microsoft.com/office/powerpoint/2010/main" val="109997504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Example 2: Synthesis and Degradation</a:t>
            </a:r>
            <a:endParaRPr lang="en-US" dirty="0"/>
          </a:p>
        </p:txBody>
      </p:sp>
      <p:sp>
        <p:nvSpPr>
          <p:cNvPr id="4" name="Rectangle 3"/>
          <p:cNvSpPr/>
          <p:nvPr/>
        </p:nvSpPr>
        <p:spPr>
          <a:xfrm>
            <a:off x="684299" y="1207835"/>
            <a:ext cx="8036824" cy="5647701"/>
          </a:xfrm>
          <a:prstGeom prst="rect">
            <a:avLst/>
          </a:prstGeom>
        </p:spPr>
        <p:txBody>
          <a:bodyPr wrap="square">
            <a:spAutoFit/>
          </a:bodyPr>
          <a:lstStyle/>
          <a:p>
            <a:r>
              <a:rPr lang="en-US" sz="1600" dirty="0" smtClean="0"/>
              <a:t>So far we have covered three of the five elementary types of transformations that can be carried out in a BNG rule: bond addition, bond removal, and component state change.  The other two types are molecule creation and molecule deletion. These five elementary types are the building blocks of all transformations.</a:t>
            </a:r>
          </a:p>
          <a:p>
            <a:endParaRPr lang="en-US" sz="1600" dirty="0"/>
          </a:p>
          <a:p>
            <a:r>
              <a:rPr lang="en-US" sz="1600" dirty="0" smtClean="0"/>
              <a:t>To illustrate these two additional elementary transformations, we will return to the synthesis and degradation model we solved in the notes on Chemical Kinetics.</a:t>
            </a:r>
          </a:p>
          <a:p>
            <a:endParaRPr lang="en-US" dirty="0"/>
          </a:p>
          <a:p>
            <a:endParaRPr lang="en-US" dirty="0" smtClean="0"/>
          </a:p>
          <a:p>
            <a:pPr>
              <a:spcAft>
                <a:spcPts val="600"/>
              </a:spcAft>
            </a:pPr>
            <a:r>
              <a:rPr lang="en-US" sz="1600" dirty="0" smtClean="0"/>
              <a:t>To model this system in BNG, we need to define two molecule types:</a:t>
            </a:r>
          </a:p>
          <a:p>
            <a:r>
              <a:rPr lang="en-US" sz="1600" dirty="0" smtClean="0">
                <a:latin typeface="Courier"/>
                <a:cs typeface="Courier"/>
              </a:rPr>
              <a:t>  begin molecule types</a:t>
            </a:r>
          </a:p>
          <a:p>
            <a:r>
              <a:rPr lang="en-US" sz="1600" dirty="0" smtClean="0">
                <a:latin typeface="Courier"/>
                <a:cs typeface="Courier"/>
              </a:rPr>
              <a:t>    I()</a:t>
            </a:r>
          </a:p>
          <a:p>
            <a:r>
              <a:rPr lang="en-US" sz="1600" dirty="0" smtClean="0">
                <a:latin typeface="Courier"/>
                <a:cs typeface="Courier"/>
              </a:rPr>
              <a:t>    A(b)</a:t>
            </a:r>
          </a:p>
          <a:p>
            <a:pPr>
              <a:spcAft>
                <a:spcPts val="600"/>
              </a:spcAft>
            </a:pPr>
            <a:r>
              <a:rPr lang="en-US" sz="1600" dirty="0" smtClean="0">
                <a:latin typeface="Courier"/>
                <a:cs typeface="Courier"/>
              </a:rPr>
              <a:t>  end molecule types</a:t>
            </a:r>
            <a:endParaRPr lang="en-US" dirty="0" smtClean="0">
              <a:latin typeface="Courier"/>
              <a:cs typeface="Courier"/>
            </a:endParaRPr>
          </a:p>
          <a:p>
            <a:pPr>
              <a:spcAft>
                <a:spcPts val="600"/>
              </a:spcAft>
            </a:pPr>
            <a:r>
              <a:rPr lang="en-US" dirty="0" smtClean="0"/>
              <a:t>where </a:t>
            </a:r>
            <a:r>
              <a:rPr lang="en-US" sz="1600" dirty="0" smtClean="0">
                <a:latin typeface="Courier"/>
                <a:cs typeface="Courier"/>
              </a:rPr>
              <a:t>I()</a:t>
            </a:r>
            <a:r>
              <a:rPr lang="en-US" dirty="0" smtClean="0"/>
              <a:t> is a dummy molecule that will used as a placeholder in the rules and </a:t>
            </a:r>
            <a:r>
              <a:rPr lang="en-US" sz="1600" dirty="0" smtClean="0">
                <a:latin typeface="Courier"/>
                <a:cs typeface="Courier"/>
              </a:rPr>
              <a:t>A</a:t>
            </a:r>
            <a:r>
              <a:rPr lang="en-US" dirty="0" smtClean="0"/>
              <a:t> is the molecule that will be synthesized and degraded.  We give it a component b in anticipation of future extension of the model. The reaction rules are </a:t>
            </a:r>
          </a:p>
          <a:p>
            <a:r>
              <a:rPr lang="en-US" sz="1600" dirty="0" smtClean="0">
                <a:latin typeface="Courier"/>
                <a:cs typeface="Courier"/>
              </a:rPr>
              <a:t>  begin reaction rules</a:t>
            </a:r>
          </a:p>
          <a:p>
            <a:r>
              <a:rPr lang="en-US" sz="1600" dirty="0" smtClean="0">
                <a:latin typeface="Courier"/>
                <a:cs typeface="Courier"/>
              </a:rPr>
              <a:t>    </a:t>
            </a:r>
            <a:r>
              <a:rPr lang="en-US" sz="1600" dirty="0" err="1" smtClean="0">
                <a:latin typeface="Courier"/>
                <a:cs typeface="Courier"/>
              </a:rPr>
              <a:t>syn</a:t>
            </a:r>
            <a:r>
              <a:rPr lang="en-US" sz="1600" dirty="0" smtClean="0">
                <a:latin typeface="Courier"/>
                <a:cs typeface="Courier"/>
              </a:rPr>
              <a:t>: I() -&gt; I() + A(b) beta</a:t>
            </a:r>
          </a:p>
          <a:p>
            <a:r>
              <a:rPr lang="en-US" sz="1600" dirty="0" smtClean="0">
                <a:latin typeface="Courier"/>
                <a:cs typeface="Courier"/>
              </a:rPr>
              <a:t>    </a:t>
            </a:r>
            <a:r>
              <a:rPr lang="en-US" sz="1600" dirty="0" err="1" smtClean="0">
                <a:latin typeface="Courier"/>
                <a:cs typeface="Courier"/>
              </a:rPr>
              <a:t>deg</a:t>
            </a:r>
            <a:r>
              <a:rPr lang="en-US" sz="1600" dirty="0" smtClean="0">
                <a:latin typeface="Courier"/>
                <a:cs typeface="Courier"/>
              </a:rPr>
              <a:t>: A() + I() -&gt; I() alpha</a:t>
            </a:r>
          </a:p>
          <a:p>
            <a:pPr>
              <a:spcAft>
                <a:spcPts val="600"/>
              </a:spcAft>
            </a:pPr>
            <a:r>
              <a:rPr lang="en-US" sz="1600" dirty="0" smtClean="0">
                <a:latin typeface="Courier"/>
                <a:cs typeface="Courier"/>
              </a:rPr>
              <a:t>  end reaction rules</a:t>
            </a:r>
            <a:endParaRPr lang="en-US" dirty="0" smtClean="0"/>
          </a:p>
        </p:txBody>
      </p:sp>
      <p:graphicFrame>
        <p:nvGraphicFramePr>
          <p:cNvPr id="5" name="Object 4"/>
          <p:cNvGraphicFramePr>
            <a:graphicFrameLocks noChangeAspect="1"/>
          </p:cNvGraphicFramePr>
          <p:nvPr>
            <p:extLst>
              <p:ext uri="{D42A27DB-BD31-4B8C-83A1-F6EECF244321}">
                <p14:modId xmlns:p14="http://schemas.microsoft.com/office/powerpoint/2010/main" val="2474351911"/>
              </p:ext>
            </p:extLst>
          </p:nvPr>
        </p:nvGraphicFramePr>
        <p:xfrm>
          <a:off x="3175924" y="2992805"/>
          <a:ext cx="2178341" cy="448108"/>
        </p:xfrm>
        <a:graphic>
          <a:graphicData uri="http://schemas.openxmlformats.org/presentationml/2006/ole">
            <mc:AlternateContent xmlns:mc="http://schemas.openxmlformats.org/markup-compatibility/2006">
              <mc:Choice xmlns:v="urn:schemas-microsoft-com:vml" Requires="v">
                <p:oleObj spid="_x0000_s18486" name="Equation" r:id="rId3" imgW="990600" imgH="203200" progId="Equation.3">
                  <p:embed/>
                </p:oleObj>
              </mc:Choice>
              <mc:Fallback>
                <p:oleObj name="Equation" r:id="rId3" imgW="990600" imgH="203200" progId="Equation.3">
                  <p:embed/>
                  <p:pic>
                    <p:nvPicPr>
                      <p:cNvPr id="0" name=""/>
                      <p:cNvPicPr/>
                      <p:nvPr/>
                    </p:nvPicPr>
                    <p:blipFill>
                      <a:blip r:embed="rId4"/>
                      <a:stretch>
                        <a:fillRect/>
                      </a:stretch>
                    </p:blipFill>
                    <p:spPr>
                      <a:xfrm>
                        <a:off x="3175924" y="2992805"/>
                        <a:ext cx="2178341" cy="448108"/>
                      </a:xfrm>
                      <a:prstGeom prst="rect">
                        <a:avLst/>
                      </a:prstGeom>
                    </p:spPr>
                  </p:pic>
                </p:oleObj>
              </mc:Fallback>
            </mc:AlternateContent>
          </a:graphicData>
        </a:graphic>
      </p:graphicFrame>
      <p:sp>
        <p:nvSpPr>
          <p:cNvPr id="6" name="TextBox 5"/>
          <p:cNvSpPr txBox="1"/>
          <p:nvPr/>
        </p:nvSpPr>
        <p:spPr>
          <a:xfrm>
            <a:off x="4741773" y="6389523"/>
            <a:ext cx="3959803" cy="523220"/>
          </a:xfrm>
          <a:prstGeom prst="rect">
            <a:avLst/>
          </a:prstGeom>
          <a:noFill/>
        </p:spPr>
        <p:txBody>
          <a:bodyPr wrap="square" rtlCol="0">
            <a:spAutoFit/>
          </a:bodyPr>
          <a:lstStyle/>
          <a:p>
            <a:r>
              <a:rPr lang="en-US" sz="1400" dirty="0" smtClean="0">
                <a:solidFill>
                  <a:schemeClr val="accent3">
                    <a:lumMod val="75000"/>
                  </a:schemeClr>
                </a:solidFill>
              </a:rPr>
              <a:t>If A is part of a complex, the entire complex will be destroyed by the reaction.</a:t>
            </a:r>
            <a:endParaRPr lang="en-US" sz="1400" dirty="0">
              <a:solidFill>
                <a:schemeClr val="accent3">
                  <a:lumMod val="75000"/>
                </a:schemeClr>
              </a:solidFill>
            </a:endParaRPr>
          </a:p>
        </p:txBody>
      </p:sp>
      <p:sp>
        <p:nvSpPr>
          <p:cNvPr id="7" name="Rectangle 6"/>
          <p:cNvSpPr/>
          <p:nvPr/>
        </p:nvSpPr>
        <p:spPr>
          <a:xfrm>
            <a:off x="4531944" y="5668974"/>
            <a:ext cx="4572000" cy="307777"/>
          </a:xfrm>
          <a:prstGeom prst="rect">
            <a:avLst/>
          </a:prstGeom>
        </p:spPr>
        <p:txBody>
          <a:bodyPr>
            <a:spAutoFit/>
          </a:bodyPr>
          <a:lstStyle/>
          <a:p>
            <a:r>
              <a:rPr lang="en-US" sz="1400" dirty="0" smtClean="0">
                <a:solidFill>
                  <a:schemeClr val="tx2">
                    <a:lumMod val="60000"/>
                    <a:lumOff val="40000"/>
                  </a:schemeClr>
                </a:solidFill>
              </a:rPr>
              <a:t>The molecule that is produced must be a species.</a:t>
            </a:r>
          </a:p>
        </p:txBody>
      </p:sp>
      <p:sp>
        <p:nvSpPr>
          <p:cNvPr id="8" name="Rectangle 7"/>
          <p:cNvSpPr/>
          <p:nvPr/>
        </p:nvSpPr>
        <p:spPr>
          <a:xfrm>
            <a:off x="4803427" y="6058022"/>
            <a:ext cx="3474091" cy="307777"/>
          </a:xfrm>
          <a:prstGeom prst="rect">
            <a:avLst/>
          </a:prstGeom>
        </p:spPr>
        <p:txBody>
          <a:bodyPr wrap="none">
            <a:spAutoFit/>
          </a:bodyPr>
          <a:lstStyle/>
          <a:p>
            <a:r>
              <a:rPr lang="en-US" sz="1400" dirty="0" smtClean="0">
                <a:solidFill>
                  <a:schemeClr val="accent2">
                    <a:lumMod val="75000"/>
                  </a:schemeClr>
                </a:solidFill>
              </a:rPr>
              <a:t>I is not consumed or produced by either rule. </a:t>
            </a:r>
          </a:p>
        </p:txBody>
      </p:sp>
      <p:cxnSp>
        <p:nvCxnSpPr>
          <p:cNvPr id="9" name="Straight Arrow Connector 8"/>
          <p:cNvCxnSpPr/>
          <p:nvPr/>
        </p:nvCxnSpPr>
        <p:spPr>
          <a:xfrm flipH="1" flipV="1">
            <a:off x="2245946" y="6514071"/>
            <a:ext cx="2410571" cy="152857"/>
          </a:xfrm>
          <a:prstGeom prst="straightConnector1">
            <a:avLst/>
          </a:prstGeom>
          <a:ln>
            <a:solidFill>
              <a:schemeClr val="accent3"/>
            </a:solidFill>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flipH="1">
            <a:off x="3751083" y="5855609"/>
            <a:ext cx="780861" cy="20241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9154917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Example 2: Synthesis and Degradation</a:t>
            </a:r>
            <a:endParaRPr lang="en-US" dirty="0"/>
          </a:p>
        </p:txBody>
      </p:sp>
      <p:sp>
        <p:nvSpPr>
          <p:cNvPr id="4" name="Rectangle 3"/>
          <p:cNvSpPr/>
          <p:nvPr/>
        </p:nvSpPr>
        <p:spPr>
          <a:xfrm>
            <a:off x="684299" y="1819251"/>
            <a:ext cx="8036824" cy="369332"/>
          </a:xfrm>
          <a:prstGeom prst="rect">
            <a:avLst/>
          </a:prstGeom>
        </p:spPr>
        <p:txBody>
          <a:bodyPr wrap="square">
            <a:spAutoFit/>
          </a:bodyPr>
          <a:lstStyle/>
          <a:p>
            <a:r>
              <a:rPr lang="en-US" dirty="0" smtClean="0"/>
              <a:t>Here is the complete BNGL file for this example:</a:t>
            </a:r>
          </a:p>
        </p:txBody>
      </p:sp>
      <p:graphicFrame>
        <p:nvGraphicFramePr>
          <p:cNvPr id="5" name="Object 4"/>
          <p:cNvGraphicFramePr>
            <a:graphicFrameLocks noChangeAspect="1"/>
          </p:cNvGraphicFramePr>
          <p:nvPr>
            <p:extLst>
              <p:ext uri="{D42A27DB-BD31-4B8C-83A1-F6EECF244321}">
                <p14:modId xmlns:p14="http://schemas.microsoft.com/office/powerpoint/2010/main" val="3103784120"/>
              </p:ext>
            </p:extLst>
          </p:nvPr>
        </p:nvGraphicFramePr>
        <p:xfrm>
          <a:off x="3058335" y="1283289"/>
          <a:ext cx="2178341" cy="448108"/>
        </p:xfrm>
        <a:graphic>
          <a:graphicData uri="http://schemas.openxmlformats.org/presentationml/2006/ole">
            <mc:AlternateContent xmlns:mc="http://schemas.openxmlformats.org/markup-compatibility/2006">
              <mc:Choice xmlns:v="urn:schemas-microsoft-com:vml" Requires="v">
                <p:oleObj spid="_x0000_s19510" name="Equation" r:id="rId3" imgW="990600" imgH="203200" progId="Equation.3">
                  <p:embed/>
                </p:oleObj>
              </mc:Choice>
              <mc:Fallback>
                <p:oleObj name="Equation" r:id="rId3" imgW="990600" imgH="203200" progId="Equation.3">
                  <p:embed/>
                  <p:pic>
                    <p:nvPicPr>
                      <p:cNvPr id="0" name=""/>
                      <p:cNvPicPr/>
                      <p:nvPr/>
                    </p:nvPicPr>
                    <p:blipFill>
                      <a:blip r:embed="rId4"/>
                      <a:stretch>
                        <a:fillRect/>
                      </a:stretch>
                    </p:blipFill>
                    <p:spPr>
                      <a:xfrm>
                        <a:off x="3058335" y="1283289"/>
                        <a:ext cx="2178341" cy="448108"/>
                      </a:xfrm>
                      <a:prstGeom prst="rect">
                        <a:avLst/>
                      </a:prstGeom>
                    </p:spPr>
                  </p:pic>
                </p:oleObj>
              </mc:Fallback>
            </mc:AlternateContent>
          </a:graphicData>
        </a:graphic>
      </p:graphicFrame>
      <p:sp>
        <p:nvSpPr>
          <p:cNvPr id="3" name="Rectangle 2"/>
          <p:cNvSpPr/>
          <p:nvPr/>
        </p:nvSpPr>
        <p:spPr>
          <a:xfrm>
            <a:off x="1183468" y="2578001"/>
            <a:ext cx="3341613" cy="3231653"/>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en-US" sz="1200" dirty="0" smtClean="0"/>
              <a:t>begin model</a:t>
            </a:r>
          </a:p>
          <a:p>
            <a:r>
              <a:rPr lang="en-US" sz="1200" dirty="0" smtClean="0"/>
              <a:t>begin parameters</a:t>
            </a:r>
          </a:p>
          <a:p>
            <a:r>
              <a:rPr lang="en-US" sz="1200" dirty="0" smtClean="0"/>
              <a:t>  alpha 1</a:t>
            </a:r>
          </a:p>
          <a:p>
            <a:r>
              <a:rPr lang="da-DK" sz="1200" dirty="0" smtClean="0"/>
              <a:t>  beta 10</a:t>
            </a:r>
          </a:p>
          <a:p>
            <a:r>
              <a:rPr lang="da-DK" sz="1200" dirty="0" smtClean="0"/>
              <a:t>  A0 0</a:t>
            </a:r>
          </a:p>
          <a:p>
            <a:r>
              <a:rPr lang="da-DK" sz="1200" dirty="0" smtClean="0"/>
              <a:t>end parameters</a:t>
            </a:r>
          </a:p>
          <a:p>
            <a:endParaRPr lang="da-DK" sz="1200" dirty="0" smtClean="0"/>
          </a:p>
          <a:p>
            <a:r>
              <a:rPr lang="da-DK" sz="1200" dirty="0" err="1" smtClean="0"/>
              <a:t>begin</a:t>
            </a:r>
            <a:r>
              <a:rPr lang="da-DK" sz="1200" dirty="0" smtClean="0"/>
              <a:t> </a:t>
            </a:r>
            <a:r>
              <a:rPr lang="da-DK" sz="1200" dirty="0" err="1" smtClean="0"/>
              <a:t>molecule</a:t>
            </a:r>
            <a:r>
              <a:rPr lang="da-DK" sz="1200" dirty="0" smtClean="0"/>
              <a:t> types</a:t>
            </a:r>
          </a:p>
          <a:p>
            <a:r>
              <a:rPr lang="da-DK" sz="1200" dirty="0" smtClean="0"/>
              <a:t>  I()</a:t>
            </a:r>
          </a:p>
          <a:p>
            <a:r>
              <a:rPr lang="da-DK" sz="1200" dirty="0" smtClean="0"/>
              <a:t>  A(b)</a:t>
            </a:r>
          </a:p>
          <a:p>
            <a:r>
              <a:rPr lang="da-DK" sz="1200" dirty="0" smtClean="0"/>
              <a:t>end </a:t>
            </a:r>
            <a:r>
              <a:rPr lang="da-DK" sz="1200" dirty="0" err="1" smtClean="0"/>
              <a:t>molecule</a:t>
            </a:r>
            <a:r>
              <a:rPr lang="da-DK" sz="1200" dirty="0" smtClean="0"/>
              <a:t> types</a:t>
            </a:r>
          </a:p>
          <a:p>
            <a:endParaRPr lang="da-DK" sz="1200" dirty="0" smtClean="0"/>
          </a:p>
          <a:p>
            <a:r>
              <a:rPr lang="da-DK" sz="1200" dirty="0" err="1" smtClean="0"/>
              <a:t>begin</a:t>
            </a:r>
            <a:r>
              <a:rPr lang="da-DK" sz="1200" dirty="0" smtClean="0"/>
              <a:t> seed species</a:t>
            </a:r>
          </a:p>
          <a:p>
            <a:r>
              <a:rPr lang="da-DK" sz="1200" dirty="0" smtClean="0"/>
              <a:t>  I() 1</a:t>
            </a:r>
          </a:p>
          <a:p>
            <a:r>
              <a:rPr lang="da-DK" sz="1200" dirty="0" smtClean="0"/>
              <a:t>  A(b) A0</a:t>
            </a:r>
          </a:p>
          <a:p>
            <a:r>
              <a:rPr lang="da-DK" sz="1200" dirty="0" smtClean="0"/>
              <a:t>end  seed species</a:t>
            </a:r>
          </a:p>
          <a:p>
            <a:endParaRPr lang="da-DK" sz="1200" dirty="0"/>
          </a:p>
        </p:txBody>
      </p:sp>
      <p:sp>
        <p:nvSpPr>
          <p:cNvPr id="11" name="Rectangle 10"/>
          <p:cNvSpPr/>
          <p:nvPr/>
        </p:nvSpPr>
        <p:spPr>
          <a:xfrm>
            <a:off x="4691062" y="2582783"/>
            <a:ext cx="3304982" cy="3231653"/>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lvl="0"/>
            <a:r>
              <a:rPr lang="da-DK" sz="1200" dirty="0" err="1">
                <a:solidFill>
                  <a:prstClr val="black"/>
                </a:solidFill>
              </a:rPr>
              <a:t>begin</a:t>
            </a:r>
            <a:r>
              <a:rPr lang="da-DK" sz="1200" dirty="0">
                <a:solidFill>
                  <a:prstClr val="black"/>
                </a:solidFill>
              </a:rPr>
              <a:t> </a:t>
            </a:r>
            <a:r>
              <a:rPr lang="da-DK" sz="1200" dirty="0" err="1">
                <a:solidFill>
                  <a:prstClr val="black"/>
                </a:solidFill>
              </a:rPr>
              <a:t>observables</a:t>
            </a:r>
            <a:endParaRPr lang="da-DK" sz="1200" dirty="0">
              <a:solidFill>
                <a:prstClr val="black"/>
              </a:solidFill>
            </a:endParaRPr>
          </a:p>
          <a:p>
            <a:pPr lvl="0"/>
            <a:r>
              <a:rPr lang="da-DK" sz="1200" dirty="0">
                <a:solidFill>
                  <a:prstClr val="black"/>
                </a:solidFill>
              </a:rPr>
              <a:t>  </a:t>
            </a:r>
            <a:r>
              <a:rPr lang="da-DK" sz="1200" dirty="0" err="1">
                <a:solidFill>
                  <a:prstClr val="black"/>
                </a:solidFill>
              </a:rPr>
              <a:t>Molecules</a:t>
            </a:r>
            <a:r>
              <a:rPr lang="da-DK" sz="1200" dirty="0">
                <a:solidFill>
                  <a:prstClr val="black"/>
                </a:solidFill>
              </a:rPr>
              <a:t> </a:t>
            </a:r>
            <a:r>
              <a:rPr lang="da-DK" sz="1200" dirty="0" err="1">
                <a:solidFill>
                  <a:prstClr val="black"/>
                </a:solidFill>
              </a:rPr>
              <a:t>Atot</a:t>
            </a:r>
            <a:r>
              <a:rPr lang="da-DK" sz="1200" dirty="0">
                <a:solidFill>
                  <a:prstClr val="black"/>
                </a:solidFill>
              </a:rPr>
              <a:t> A()</a:t>
            </a:r>
          </a:p>
          <a:p>
            <a:pPr lvl="0"/>
            <a:r>
              <a:rPr lang="da-DK" sz="1200" dirty="0">
                <a:solidFill>
                  <a:prstClr val="black"/>
                </a:solidFill>
              </a:rPr>
              <a:t>end </a:t>
            </a:r>
            <a:r>
              <a:rPr lang="da-DK" sz="1200" dirty="0" err="1">
                <a:solidFill>
                  <a:prstClr val="black"/>
                </a:solidFill>
              </a:rPr>
              <a:t>observables</a:t>
            </a:r>
            <a:endParaRPr lang="da-DK" sz="1200" dirty="0">
              <a:solidFill>
                <a:prstClr val="black"/>
              </a:solidFill>
            </a:endParaRPr>
          </a:p>
          <a:p>
            <a:pPr lvl="0"/>
            <a:endParaRPr lang="da-DK" sz="1200" dirty="0">
              <a:solidFill>
                <a:prstClr val="black"/>
              </a:solidFill>
            </a:endParaRPr>
          </a:p>
          <a:p>
            <a:pPr lvl="0"/>
            <a:r>
              <a:rPr lang="da-DK" sz="1200" dirty="0" err="1">
                <a:solidFill>
                  <a:prstClr val="black"/>
                </a:solidFill>
              </a:rPr>
              <a:t>begin</a:t>
            </a:r>
            <a:r>
              <a:rPr lang="da-DK" sz="1200" dirty="0">
                <a:solidFill>
                  <a:prstClr val="black"/>
                </a:solidFill>
              </a:rPr>
              <a:t> </a:t>
            </a:r>
            <a:r>
              <a:rPr lang="da-DK" sz="1200" dirty="0" err="1">
                <a:solidFill>
                  <a:prstClr val="black"/>
                </a:solidFill>
              </a:rPr>
              <a:t>reaction</a:t>
            </a:r>
            <a:r>
              <a:rPr lang="da-DK" sz="1200" dirty="0">
                <a:solidFill>
                  <a:prstClr val="black"/>
                </a:solidFill>
              </a:rPr>
              <a:t> </a:t>
            </a:r>
            <a:r>
              <a:rPr lang="da-DK" sz="1200" dirty="0" err="1">
                <a:solidFill>
                  <a:prstClr val="black"/>
                </a:solidFill>
              </a:rPr>
              <a:t>rules</a:t>
            </a:r>
            <a:endParaRPr lang="da-DK" sz="1200" dirty="0">
              <a:solidFill>
                <a:prstClr val="black"/>
              </a:solidFill>
            </a:endParaRPr>
          </a:p>
          <a:p>
            <a:pPr lvl="0"/>
            <a:r>
              <a:rPr lang="da-DK" sz="1200" dirty="0">
                <a:solidFill>
                  <a:prstClr val="black"/>
                </a:solidFill>
              </a:rPr>
              <a:t>  I() -&gt; I() + A(b) beta</a:t>
            </a:r>
          </a:p>
          <a:p>
            <a:pPr lvl="0"/>
            <a:r>
              <a:rPr lang="da-DK" sz="1200" dirty="0">
                <a:solidFill>
                  <a:prstClr val="black"/>
                </a:solidFill>
              </a:rPr>
              <a:t>  A() + I() -&gt; I() </a:t>
            </a:r>
            <a:r>
              <a:rPr lang="da-DK" sz="1200" dirty="0" err="1">
                <a:solidFill>
                  <a:prstClr val="black"/>
                </a:solidFill>
              </a:rPr>
              <a:t>alpha</a:t>
            </a:r>
            <a:r>
              <a:rPr lang="da-DK" sz="1200" dirty="0">
                <a:solidFill>
                  <a:prstClr val="black"/>
                </a:solidFill>
              </a:rPr>
              <a:t> </a:t>
            </a:r>
          </a:p>
          <a:p>
            <a:pPr lvl="0"/>
            <a:r>
              <a:rPr lang="da-DK" sz="1200" dirty="0">
                <a:solidFill>
                  <a:prstClr val="black"/>
                </a:solidFill>
              </a:rPr>
              <a:t>end </a:t>
            </a:r>
            <a:r>
              <a:rPr lang="da-DK" sz="1200" dirty="0" err="1">
                <a:solidFill>
                  <a:prstClr val="black"/>
                </a:solidFill>
              </a:rPr>
              <a:t>reaction</a:t>
            </a:r>
            <a:r>
              <a:rPr lang="da-DK" sz="1200" dirty="0">
                <a:solidFill>
                  <a:prstClr val="black"/>
                </a:solidFill>
              </a:rPr>
              <a:t> </a:t>
            </a:r>
            <a:r>
              <a:rPr lang="da-DK" sz="1200" dirty="0" err="1">
                <a:solidFill>
                  <a:prstClr val="black"/>
                </a:solidFill>
              </a:rPr>
              <a:t>rules</a:t>
            </a:r>
            <a:endParaRPr lang="da-DK" sz="1200" dirty="0">
              <a:solidFill>
                <a:prstClr val="black"/>
              </a:solidFill>
            </a:endParaRPr>
          </a:p>
          <a:p>
            <a:pPr lvl="0"/>
            <a:endParaRPr lang="da-DK" sz="1200" dirty="0">
              <a:solidFill>
                <a:prstClr val="black"/>
              </a:solidFill>
            </a:endParaRPr>
          </a:p>
          <a:p>
            <a:pPr lvl="0"/>
            <a:r>
              <a:rPr lang="da-DK" sz="1200" dirty="0">
                <a:solidFill>
                  <a:prstClr val="black"/>
                </a:solidFill>
              </a:rPr>
              <a:t>end model</a:t>
            </a:r>
          </a:p>
          <a:p>
            <a:pPr lvl="0"/>
            <a:endParaRPr lang="da-DK" sz="1200" dirty="0">
              <a:solidFill>
                <a:prstClr val="black"/>
              </a:solidFill>
            </a:endParaRPr>
          </a:p>
          <a:p>
            <a:pPr lvl="0"/>
            <a:r>
              <a:rPr lang="da-DK" sz="1200" dirty="0">
                <a:solidFill>
                  <a:prstClr val="black"/>
                </a:solidFill>
              </a:rPr>
              <a:t>#ACTIONS</a:t>
            </a:r>
          </a:p>
          <a:p>
            <a:pPr lvl="0"/>
            <a:r>
              <a:rPr lang="da-DK" sz="1200" dirty="0" err="1">
                <a:solidFill>
                  <a:prstClr val="black"/>
                </a:solidFill>
              </a:rPr>
              <a:t>generate_network</a:t>
            </a:r>
            <a:r>
              <a:rPr lang="da-DK" sz="1200" dirty="0">
                <a:solidFill>
                  <a:prstClr val="black"/>
                </a:solidFill>
              </a:rPr>
              <a:t>({});</a:t>
            </a:r>
          </a:p>
          <a:p>
            <a:pPr lvl="0"/>
            <a:r>
              <a:rPr lang="da-DK" sz="1200" dirty="0" err="1">
                <a:solidFill>
                  <a:prstClr val="black"/>
                </a:solidFill>
              </a:rPr>
              <a:t>simulate_ode</a:t>
            </a:r>
            <a:r>
              <a:rPr lang="da-DK" sz="1200" dirty="0">
                <a:solidFill>
                  <a:prstClr val="black"/>
                </a:solidFill>
              </a:rPr>
              <a:t>({</a:t>
            </a:r>
            <a:r>
              <a:rPr lang="da-DK" sz="1200" dirty="0" err="1">
                <a:solidFill>
                  <a:prstClr val="black"/>
                </a:solidFill>
              </a:rPr>
              <a:t>t_end</a:t>
            </a:r>
            <a:r>
              <a:rPr lang="da-DK" sz="1200" dirty="0">
                <a:solidFill>
                  <a:prstClr val="black"/>
                </a:solidFill>
              </a:rPr>
              <a:t>=&gt;5,n_steps=&gt;100})</a:t>
            </a:r>
            <a:r>
              <a:rPr lang="da-DK" sz="1200" dirty="0" smtClean="0">
                <a:solidFill>
                  <a:prstClr val="black"/>
                </a:solidFill>
              </a:rPr>
              <a:t>;</a:t>
            </a:r>
          </a:p>
          <a:p>
            <a:pPr lvl="0"/>
            <a:endParaRPr lang="da-DK" sz="1200" dirty="0">
              <a:solidFill>
                <a:prstClr val="black"/>
              </a:solidFill>
            </a:endParaRPr>
          </a:p>
          <a:p>
            <a:pPr lvl="0"/>
            <a:endParaRPr lang="da-DK" sz="1200" dirty="0" smtClean="0">
              <a:solidFill>
                <a:prstClr val="black"/>
              </a:solidFill>
            </a:endParaRPr>
          </a:p>
          <a:p>
            <a:pPr lvl="0"/>
            <a:endParaRPr lang="da-DK" sz="1200" dirty="0">
              <a:solidFill>
                <a:prstClr val="black"/>
              </a:solidFill>
            </a:endParaRPr>
          </a:p>
        </p:txBody>
      </p:sp>
    </p:spTree>
    <p:extLst>
      <p:ext uri="{BB962C8B-B14F-4D97-AF65-F5344CB8AC3E}">
        <p14:creationId xmlns:p14="http://schemas.microsoft.com/office/powerpoint/2010/main" val="401962752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Units: Bridging Continuum and Discrete Limits</a:t>
            </a:r>
            <a:endParaRPr lang="en-US" dirty="0"/>
          </a:p>
        </p:txBody>
      </p:sp>
      <p:sp>
        <p:nvSpPr>
          <p:cNvPr id="4" name="Rectangle 3"/>
          <p:cNvSpPr/>
          <p:nvPr/>
        </p:nvSpPr>
        <p:spPr>
          <a:xfrm>
            <a:off x="705556" y="1746768"/>
            <a:ext cx="7981244" cy="5016758"/>
          </a:xfrm>
          <a:prstGeom prst="rect">
            <a:avLst/>
          </a:prstGeom>
        </p:spPr>
        <p:txBody>
          <a:bodyPr wrap="square">
            <a:spAutoFit/>
          </a:bodyPr>
          <a:lstStyle/>
          <a:p>
            <a:r>
              <a:rPr lang="en-US" sz="2000" dirty="0" smtClean="0"/>
              <a:t>In general, continuum chemical kinetics is formulated using </a:t>
            </a:r>
            <a:r>
              <a:rPr lang="en-US" sz="2000" i="1" dirty="0" smtClean="0"/>
              <a:t>intrinsic</a:t>
            </a:r>
            <a:r>
              <a:rPr lang="en-US" sz="2000" dirty="0" smtClean="0"/>
              <a:t> parameters – they do not depend on volume</a:t>
            </a:r>
          </a:p>
          <a:p>
            <a:endParaRPr lang="en-US" sz="2000" dirty="0"/>
          </a:p>
          <a:p>
            <a:r>
              <a:rPr lang="en-US" sz="2000" dirty="0" smtClean="0"/>
              <a:t>	[intrinsic] rate (M/s) = </a:t>
            </a:r>
            <a:r>
              <a:rPr lang="en-US" sz="2000" i="1" dirty="0" smtClean="0"/>
              <a:t>k</a:t>
            </a:r>
            <a:r>
              <a:rPr lang="en-US" sz="2000" baseline="-25000" dirty="0" smtClean="0"/>
              <a:t>2</a:t>
            </a:r>
            <a:r>
              <a:rPr lang="en-US" sz="2000" dirty="0" smtClean="0"/>
              <a:t> (1/M 1/s) [A] (M) [B] (M)</a:t>
            </a:r>
          </a:p>
          <a:p>
            <a:endParaRPr lang="en-US" sz="2000" dirty="0"/>
          </a:p>
          <a:p>
            <a:r>
              <a:rPr lang="en-US" sz="2000" dirty="0" smtClean="0"/>
              <a:t>In stochastic chemical kinetics, a finite volume  </a:t>
            </a:r>
            <a:r>
              <a:rPr lang="en-US" sz="2000" i="1" dirty="0" smtClean="0"/>
              <a:t>V</a:t>
            </a:r>
            <a:r>
              <a:rPr lang="en-US" sz="2000" dirty="0" smtClean="0"/>
              <a:t> is assumed, and in general the rate constants depend on </a:t>
            </a:r>
            <a:r>
              <a:rPr lang="en-US" sz="2000" i="1" dirty="0" smtClean="0"/>
              <a:t>V </a:t>
            </a:r>
            <a:r>
              <a:rPr lang="en-US" sz="2000" dirty="0" smtClean="0"/>
              <a:t>– they are </a:t>
            </a:r>
            <a:r>
              <a:rPr lang="en-US" sz="2000" i="1" dirty="0" smtClean="0"/>
              <a:t>extrinsic </a:t>
            </a:r>
            <a:endParaRPr lang="en-US" sz="2000" dirty="0" smtClean="0"/>
          </a:p>
          <a:p>
            <a:endParaRPr lang="en-US" sz="2000" dirty="0"/>
          </a:p>
          <a:p>
            <a:r>
              <a:rPr lang="en-US" sz="2000" dirty="0" smtClean="0"/>
              <a:t>	[extrinsic] rate (#/s) = </a:t>
            </a:r>
            <a:r>
              <a:rPr lang="en-US" sz="2000" i="1" dirty="0" smtClean="0"/>
              <a:t>c</a:t>
            </a:r>
            <a:r>
              <a:rPr lang="en-US" sz="2000" baseline="-25000" dirty="0" smtClean="0"/>
              <a:t>2</a:t>
            </a:r>
            <a:r>
              <a:rPr lang="en-US" sz="2000" dirty="0" smtClean="0"/>
              <a:t> (1/# 1/s) </a:t>
            </a:r>
            <a:r>
              <a:rPr lang="en-US" sz="2000" i="1" dirty="0" err="1" smtClean="0"/>
              <a:t>n</a:t>
            </a:r>
            <a:r>
              <a:rPr lang="en-US" sz="2000" i="1" baseline="-25000" dirty="0" err="1" smtClean="0"/>
              <a:t>A</a:t>
            </a:r>
            <a:r>
              <a:rPr lang="en-US" sz="2000" dirty="0" smtClean="0"/>
              <a:t> (#) </a:t>
            </a:r>
            <a:r>
              <a:rPr lang="en-US" sz="2000" i="1" dirty="0" err="1" smtClean="0"/>
              <a:t>n</a:t>
            </a:r>
            <a:r>
              <a:rPr lang="en-US" sz="2000" i="1" baseline="-25000" dirty="0" err="1" smtClean="0"/>
              <a:t>B</a:t>
            </a:r>
            <a:r>
              <a:rPr lang="en-US" sz="2000" dirty="0" smtClean="0"/>
              <a:t> (#)</a:t>
            </a:r>
          </a:p>
          <a:p>
            <a:endParaRPr lang="en-US" sz="2000" dirty="0"/>
          </a:p>
          <a:p>
            <a:r>
              <a:rPr lang="en-US" sz="2000" dirty="0" smtClean="0"/>
              <a:t>To determine how </a:t>
            </a:r>
            <a:r>
              <a:rPr lang="en-US" sz="2000" i="1" dirty="0" smtClean="0"/>
              <a:t>c</a:t>
            </a:r>
            <a:r>
              <a:rPr lang="en-US" sz="2000" baseline="-25000" dirty="0" smtClean="0"/>
              <a:t>2 </a:t>
            </a:r>
            <a:r>
              <a:rPr lang="en-US" sz="2000" dirty="0" smtClean="0"/>
              <a:t>and </a:t>
            </a:r>
            <a:r>
              <a:rPr lang="en-US" sz="2000" i="1" dirty="0" smtClean="0"/>
              <a:t>k</a:t>
            </a:r>
            <a:r>
              <a:rPr lang="en-US" sz="2000" baseline="-25000" dirty="0" smtClean="0"/>
              <a:t>2</a:t>
            </a:r>
            <a:r>
              <a:rPr lang="en-US" sz="2000" dirty="0" smtClean="0"/>
              <a:t> are related we divide the extrinsic rate by </a:t>
            </a:r>
            <a:r>
              <a:rPr lang="en-US" sz="2000" i="1" dirty="0" smtClean="0"/>
              <a:t>N</a:t>
            </a:r>
            <a:r>
              <a:rPr lang="en-US" sz="2000" i="1" baseline="-25000" dirty="0" smtClean="0"/>
              <a:t>A</a:t>
            </a:r>
            <a:r>
              <a:rPr lang="en-US" sz="2000" i="1" dirty="0" smtClean="0"/>
              <a:t>V</a:t>
            </a:r>
            <a:r>
              <a:rPr lang="en-US" sz="2000" dirty="0" smtClean="0"/>
              <a:t> to get</a:t>
            </a:r>
          </a:p>
          <a:p>
            <a:r>
              <a:rPr lang="en-US" sz="2000" dirty="0" smtClean="0"/>
              <a:t>	rate (M/s) = </a:t>
            </a:r>
            <a:r>
              <a:rPr lang="en-US" sz="2000" i="1" dirty="0" smtClean="0"/>
              <a:t>c</a:t>
            </a:r>
            <a:r>
              <a:rPr lang="en-US" sz="2000" baseline="-25000" dirty="0" smtClean="0"/>
              <a:t>2</a:t>
            </a:r>
            <a:r>
              <a:rPr lang="en-US" sz="2000" dirty="0" smtClean="0"/>
              <a:t>/</a:t>
            </a:r>
            <a:r>
              <a:rPr lang="en-US" sz="2000" i="1" dirty="0" smtClean="0"/>
              <a:t>N</a:t>
            </a:r>
            <a:r>
              <a:rPr lang="en-US" sz="2000" i="1" baseline="-25000" dirty="0" smtClean="0"/>
              <a:t>A</a:t>
            </a:r>
            <a:r>
              <a:rPr lang="en-US" sz="2000" i="1" dirty="0" smtClean="0"/>
              <a:t>V </a:t>
            </a:r>
            <a:r>
              <a:rPr lang="en-US" sz="2000" dirty="0" smtClean="0"/>
              <a:t>×</a:t>
            </a:r>
            <a:r>
              <a:rPr lang="en-US" sz="2000" i="1" dirty="0" smtClean="0"/>
              <a:t> </a:t>
            </a:r>
            <a:r>
              <a:rPr lang="en-US" sz="2000" i="1" dirty="0" err="1" smtClean="0"/>
              <a:t>n</a:t>
            </a:r>
            <a:r>
              <a:rPr lang="en-US" sz="2000" i="1" baseline="-25000" dirty="0" err="1" smtClean="0"/>
              <a:t>A</a:t>
            </a:r>
            <a:r>
              <a:rPr lang="en-US" sz="2000" dirty="0" smtClean="0"/>
              <a:t>  </a:t>
            </a:r>
            <a:r>
              <a:rPr lang="en-US" sz="2000" i="1" dirty="0" err="1" smtClean="0"/>
              <a:t>n</a:t>
            </a:r>
            <a:r>
              <a:rPr lang="en-US" sz="2000" i="1" baseline="-25000" dirty="0" err="1" smtClean="0"/>
              <a:t>B</a:t>
            </a:r>
            <a:r>
              <a:rPr lang="en-US" sz="2000" dirty="0" smtClean="0"/>
              <a:t> = </a:t>
            </a:r>
            <a:r>
              <a:rPr lang="en-US" sz="2000" i="1" dirty="0"/>
              <a:t>c</a:t>
            </a:r>
            <a:r>
              <a:rPr lang="en-US" sz="2000" baseline="-25000" dirty="0"/>
              <a:t>2</a:t>
            </a:r>
            <a:r>
              <a:rPr lang="en-US" sz="2000" dirty="0"/>
              <a:t>/</a:t>
            </a:r>
            <a:r>
              <a:rPr lang="en-US" sz="2000" i="1" dirty="0"/>
              <a:t>N</a:t>
            </a:r>
            <a:r>
              <a:rPr lang="en-US" sz="2000" i="1" baseline="-25000" dirty="0"/>
              <a:t>A</a:t>
            </a:r>
            <a:r>
              <a:rPr lang="en-US" sz="2000" i="1" dirty="0"/>
              <a:t>V </a:t>
            </a:r>
            <a:r>
              <a:rPr lang="en-US" sz="2000" dirty="0"/>
              <a:t>×</a:t>
            </a:r>
            <a:r>
              <a:rPr lang="en-US" sz="2000" i="1" dirty="0"/>
              <a:t> </a:t>
            </a:r>
            <a:r>
              <a:rPr lang="en-US" sz="2000" dirty="0" smtClean="0"/>
              <a:t>(</a:t>
            </a:r>
            <a:r>
              <a:rPr lang="en-US" sz="2000" i="1" dirty="0" smtClean="0"/>
              <a:t>N</a:t>
            </a:r>
            <a:r>
              <a:rPr lang="en-US" sz="2000" i="1" baseline="-25000" dirty="0" smtClean="0"/>
              <a:t>A</a:t>
            </a:r>
            <a:r>
              <a:rPr lang="en-US" sz="2000" i="1" dirty="0" smtClean="0"/>
              <a:t>V</a:t>
            </a:r>
            <a:r>
              <a:rPr lang="en-US" sz="2000" dirty="0" smtClean="0"/>
              <a:t>)</a:t>
            </a:r>
            <a:r>
              <a:rPr lang="en-US" sz="2000" baseline="30000" dirty="0" smtClean="0"/>
              <a:t>2</a:t>
            </a:r>
            <a:r>
              <a:rPr lang="en-US" sz="2000" dirty="0" smtClean="0"/>
              <a:t> </a:t>
            </a:r>
            <a:r>
              <a:rPr lang="en-US" sz="2000" i="1" dirty="0" err="1" smtClean="0"/>
              <a:t>n</a:t>
            </a:r>
            <a:r>
              <a:rPr lang="en-US" sz="2000" i="1" baseline="-25000" dirty="0" err="1" smtClean="0"/>
              <a:t>A</a:t>
            </a:r>
            <a:r>
              <a:rPr lang="en-US" sz="2000" dirty="0" smtClean="0"/>
              <a:t> </a:t>
            </a:r>
            <a:r>
              <a:rPr lang="en-US" sz="2000" dirty="0"/>
              <a:t>/</a:t>
            </a:r>
            <a:r>
              <a:rPr lang="en-US" sz="2000" i="1" dirty="0"/>
              <a:t>N</a:t>
            </a:r>
            <a:r>
              <a:rPr lang="en-US" sz="2000" i="1" baseline="-25000" dirty="0"/>
              <a:t>A</a:t>
            </a:r>
            <a:r>
              <a:rPr lang="en-US" sz="2000" i="1" dirty="0"/>
              <a:t>V</a:t>
            </a:r>
            <a:r>
              <a:rPr lang="en-US" sz="2000" dirty="0" smtClean="0"/>
              <a:t> </a:t>
            </a:r>
            <a:r>
              <a:rPr lang="en-US" sz="2000" i="1" dirty="0" err="1" smtClean="0"/>
              <a:t>n</a:t>
            </a:r>
            <a:r>
              <a:rPr lang="en-US" sz="2000" i="1" baseline="-25000" dirty="0" err="1" smtClean="0"/>
              <a:t>B</a:t>
            </a:r>
            <a:r>
              <a:rPr lang="en-US" sz="2000" dirty="0"/>
              <a:t>/</a:t>
            </a:r>
            <a:r>
              <a:rPr lang="en-US" sz="2000" i="1" dirty="0"/>
              <a:t>N</a:t>
            </a:r>
            <a:r>
              <a:rPr lang="en-US" sz="2000" i="1" baseline="-25000" dirty="0"/>
              <a:t>A</a:t>
            </a:r>
            <a:r>
              <a:rPr lang="en-US" sz="2000" i="1" dirty="0"/>
              <a:t>V</a:t>
            </a:r>
            <a:r>
              <a:rPr lang="en-US" sz="2000" dirty="0" smtClean="0"/>
              <a:t> </a:t>
            </a:r>
          </a:p>
          <a:p>
            <a:endParaRPr lang="en-US" sz="2000" dirty="0"/>
          </a:p>
          <a:p>
            <a:r>
              <a:rPr lang="en-US" sz="2000" dirty="0" smtClean="0"/>
              <a:t>	rate (M/s) = 	</a:t>
            </a:r>
            <a:r>
              <a:rPr lang="en-US" sz="2000" i="1" dirty="0" smtClean="0"/>
              <a:t>c</a:t>
            </a:r>
            <a:r>
              <a:rPr lang="en-US" sz="2000" baseline="-25000" dirty="0" smtClean="0"/>
              <a:t>2 </a:t>
            </a:r>
            <a:r>
              <a:rPr lang="en-US" sz="2000" dirty="0" smtClean="0"/>
              <a:t>×</a:t>
            </a:r>
            <a:r>
              <a:rPr lang="en-US" sz="2000" i="1" dirty="0" smtClean="0"/>
              <a:t> </a:t>
            </a:r>
            <a:r>
              <a:rPr lang="en-US" sz="2000" dirty="0"/>
              <a:t>(</a:t>
            </a:r>
            <a:r>
              <a:rPr lang="en-US" sz="2000" i="1" dirty="0"/>
              <a:t>N</a:t>
            </a:r>
            <a:r>
              <a:rPr lang="en-US" sz="2000" i="1" baseline="-25000" dirty="0"/>
              <a:t>A</a:t>
            </a:r>
            <a:r>
              <a:rPr lang="en-US" sz="2000" i="1" dirty="0"/>
              <a:t>V</a:t>
            </a:r>
            <a:r>
              <a:rPr lang="en-US" sz="2000" dirty="0" smtClean="0"/>
              <a:t>) [A] [B] (M/s)</a:t>
            </a:r>
            <a:endParaRPr lang="en-US" sz="2000" dirty="0"/>
          </a:p>
          <a:p>
            <a:r>
              <a:rPr lang="en-US" sz="2000" dirty="0" smtClean="0"/>
              <a:t>	</a:t>
            </a:r>
            <a:endParaRPr lang="en-US" sz="2000" dirty="0"/>
          </a:p>
        </p:txBody>
      </p:sp>
      <p:sp>
        <p:nvSpPr>
          <p:cNvPr id="5" name="Rectangle 4"/>
          <p:cNvSpPr/>
          <p:nvPr/>
        </p:nvSpPr>
        <p:spPr>
          <a:xfrm>
            <a:off x="6510306" y="6047233"/>
            <a:ext cx="1490174" cy="400110"/>
          </a:xfrm>
          <a:prstGeom prst="rect">
            <a:avLst/>
          </a:prstGeom>
        </p:spPr>
        <p:style>
          <a:lnRef idx="1">
            <a:schemeClr val="accent2"/>
          </a:lnRef>
          <a:fillRef idx="2">
            <a:schemeClr val="accent2"/>
          </a:fillRef>
          <a:effectRef idx="1">
            <a:schemeClr val="accent2"/>
          </a:effectRef>
          <a:fontRef idx="minor">
            <a:schemeClr val="dk1"/>
          </a:fontRef>
        </p:style>
        <p:txBody>
          <a:bodyPr wrap="none">
            <a:spAutoFit/>
          </a:bodyPr>
          <a:lstStyle/>
          <a:p>
            <a:r>
              <a:rPr lang="en-US" sz="2000" i="1" dirty="0">
                <a:solidFill>
                  <a:prstClr val="black"/>
                </a:solidFill>
              </a:rPr>
              <a:t>c</a:t>
            </a:r>
            <a:r>
              <a:rPr lang="en-US" sz="2000" baseline="-25000" dirty="0">
                <a:solidFill>
                  <a:prstClr val="black"/>
                </a:solidFill>
              </a:rPr>
              <a:t>2 </a:t>
            </a:r>
            <a:r>
              <a:rPr lang="en-US" sz="2000" dirty="0" smtClean="0">
                <a:solidFill>
                  <a:prstClr val="black"/>
                </a:solidFill>
              </a:rPr>
              <a:t>=</a:t>
            </a:r>
            <a:r>
              <a:rPr lang="en-US" sz="2000" i="1" dirty="0" smtClean="0">
                <a:solidFill>
                  <a:prstClr val="black"/>
                </a:solidFill>
              </a:rPr>
              <a:t> </a:t>
            </a:r>
            <a:r>
              <a:rPr lang="en-US" sz="2000" i="1" dirty="0"/>
              <a:t>k</a:t>
            </a:r>
            <a:r>
              <a:rPr lang="en-US" sz="2000" baseline="-25000" dirty="0"/>
              <a:t>2 </a:t>
            </a:r>
            <a:r>
              <a:rPr lang="en-US" sz="2000" baseline="-25000" dirty="0" smtClean="0"/>
              <a:t> </a:t>
            </a:r>
            <a:r>
              <a:rPr lang="en-US" sz="2000" dirty="0" smtClean="0"/>
              <a:t>/ </a:t>
            </a:r>
            <a:r>
              <a:rPr lang="en-US" sz="2000" i="1" dirty="0" smtClean="0">
                <a:solidFill>
                  <a:prstClr val="black"/>
                </a:solidFill>
              </a:rPr>
              <a:t>N</a:t>
            </a:r>
            <a:r>
              <a:rPr lang="en-US" sz="2000" i="1" baseline="-25000" dirty="0" smtClean="0">
                <a:solidFill>
                  <a:prstClr val="black"/>
                </a:solidFill>
              </a:rPr>
              <a:t>A</a:t>
            </a:r>
            <a:r>
              <a:rPr lang="en-US" sz="2000" i="1" dirty="0" smtClean="0">
                <a:solidFill>
                  <a:prstClr val="black"/>
                </a:solidFill>
              </a:rPr>
              <a:t>V</a:t>
            </a:r>
            <a:endParaRPr lang="en-US" dirty="0"/>
          </a:p>
        </p:txBody>
      </p:sp>
      <p:sp>
        <p:nvSpPr>
          <p:cNvPr id="6" name="Right Arrow 5"/>
          <p:cNvSpPr/>
          <p:nvPr/>
        </p:nvSpPr>
        <p:spPr>
          <a:xfrm>
            <a:off x="5216971" y="6014021"/>
            <a:ext cx="978408" cy="4846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759425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Rule-Based Modeling protocol</a:t>
            </a:r>
            <a:endParaRPr lang="en-US" dirty="0"/>
          </a:p>
        </p:txBody>
      </p:sp>
      <p:sp>
        <p:nvSpPr>
          <p:cNvPr id="3" name="Text Box 3"/>
          <p:cNvSpPr txBox="1">
            <a:spLocks noChangeArrowheads="1"/>
          </p:cNvSpPr>
          <p:nvPr/>
        </p:nvSpPr>
        <p:spPr bwMode="auto">
          <a:xfrm>
            <a:off x="534987" y="1290935"/>
            <a:ext cx="5325196" cy="461665"/>
          </a:xfrm>
          <a:prstGeom prst="rect">
            <a:avLst/>
          </a:prstGeom>
          <a:noFill/>
          <a:ln w="9525">
            <a:noFill/>
            <a:miter lim="800000"/>
            <a:headEnd/>
            <a:tailEnd/>
          </a:ln>
          <a:effectLst/>
        </p:spPr>
        <p:txBody>
          <a:bodyPr wrap="none">
            <a:prstTxWarp prst="textNoShape">
              <a:avLst/>
            </a:prstTxWarp>
            <a:spAutoFit/>
          </a:bodyPr>
          <a:lstStyle/>
          <a:p>
            <a:pPr eaLnBrk="1" hangingPunct="1"/>
            <a:r>
              <a:rPr lang="en-US" sz="2400" dirty="0"/>
              <a:t>1.  Identify components and </a:t>
            </a:r>
            <a:r>
              <a:rPr lang="en-US" sz="2400" dirty="0" smtClean="0"/>
              <a:t>interactions</a:t>
            </a:r>
            <a:endParaRPr lang="en-US" sz="2400" dirty="0"/>
          </a:p>
        </p:txBody>
      </p:sp>
      <p:sp>
        <p:nvSpPr>
          <p:cNvPr id="5" name="Text Box 5"/>
          <p:cNvSpPr txBox="1">
            <a:spLocks noChangeArrowheads="1"/>
          </p:cNvSpPr>
          <p:nvPr/>
        </p:nvSpPr>
        <p:spPr bwMode="auto">
          <a:xfrm>
            <a:off x="534987" y="3076918"/>
            <a:ext cx="6007173" cy="461665"/>
          </a:xfrm>
          <a:prstGeom prst="rect">
            <a:avLst/>
          </a:prstGeom>
          <a:noFill/>
          <a:ln w="9525">
            <a:noFill/>
            <a:miter lim="800000"/>
            <a:headEnd/>
            <a:tailEnd/>
          </a:ln>
          <a:effectLst/>
        </p:spPr>
        <p:txBody>
          <a:bodyPr wrap="none">
            <a:prstTxWarp prst="textNoShape">
              <a:avLst/>
            </a:prstTxWarp>
            <a:spAutoFit/>
          </a:bodyPr>
          <a:lstStyle/>
          <a:p>
            <a:pPr eaLnBrk="1" hangingPunct="1"/>
            <a:r>
              <a:rPr lang="en-US" sz="2400" dirty="0" smtClean="0"/>
              <a:t>2.  Translate into objects (molecules) and rules</a:t>
            </a:r>
            <a:endParaRPr lang="en-US" sz="2400" b="1" dirty="0"/>
          </a:p>
        </p:txBody>
      </p:sp>
      <p:pic>
        <p:nvPicPr>
          <p:cNvPr id="6" name="Picture 6"/>
          <p:cNvPicPr>
            <a:picLocks noChangeAspect="1" noChangeArrowheads="1"/>
          </p:cNvPicPr>
          <p:nvPr/>
        </p:nvPicPr>
        <p:blipFill>
          <a:blip r:embed="rId2"/>
          <a:srcRect/>
          <a:stretch>
            <a:fillRect/>
          </a:stretch>
        </p:blipFill>
        <p:spPr bwMode="auto">
          <a:xfrm>
            <a:off x="1068388" y="1835150"/>
            <a:ext cx="5420612" cy="1237787"/>
          </a:xfrm>
          <a:prstGeom prst="rect">
            <a:avLst/>
          </a:prstGeom>
          <a:noFill/>
          <a:ln w="9525">
            <a:noFill/>
            <a:miter lim="800000"/>
            <a:headEnd/>
            <a:tailEnd/>
          </a:ln>
          <a:effectLst/>
        </p:spPr>
      </p:pic>
      <p:grpSp>
        <p:nvGrpSpPr>
          <p:cNvPr id="7" name="Group 7"/>
          <p:cNvGrpSpPr>
            <a:grpSpLocks/>
          </p:cNvGrpSpPr>
          <p:nvPr/>
        </p:nvGrpSpPr>
        <p:grpSpPr bwMode="auto">
          <a:xfrm>
            <a:off x="6777802" y="4816348"/>
            <a:ext cx="2223870" cy="633149"/>
            <a:chOff x="179" y="2832"/>
            <a:chExt cx="2125" cy="605"/>
          </a:xfrm>
        </p:grpSpPr>
        <p:pic>
          <p:nvPicPr>
            <p:cNvPr id="8" name="Picture 8"/>
            <p:cNvPicPr>
              <a:picLocks noChangeAspect="1" noChangeArrowheads="1"/>
            </p:cNvPicPr>
            <p:nvPr/>
          </p:nvPicPr>
          <p:blipFill>
            <a:blip r:embed="rId3"/>
            <a:srcRect/>
            <a:stretch>
              <a:fillRect/>
            </a:stretch>
          </p:blipFill>
          <p:spPr bwMode="auto">
            <a:xfrm>
              <a:off x="179" y="2832"/>
              <a:ext cx="841" cy="345"/>
            </a:xfrm>
            <a:prstGeom prst="rect">
              <a:avLst/>
            </a:prstGeom>
            <a:noFill/>
            <a:ln w="9525">
              <a:noFill/>
              <a:miter lim="800000"/>
              <a:headEnd/>
              <a:tailEnd/>
            </a:ln>
            <a:effectLst/>
          </p:spPr>
        </p:pic>
        <p:pic>
          <p:nvPicPr>
            <p:cNvPr id="9" name="Picture 9"/>
            <p:cNvPicPr>
              <a:picLocks noChangeAspect="1" noChangeArrowheads="1"/>
            </p:cNvPicPr>
            <p:nvPr/>
          </p:nvPicPr>
          <p:blipFill>
            <a:blip r:embed="rId4"/>
            <a:srcRect/>
            <a:stretch>
              <a:fillRect/>
            </a:stretch>
          </p:blipFill>
          <p:spPr bwMode="auto">
            <a:xfrm>
              <a:off x="1283" y="2832"/>
              <a:ext cx="956" cy="345"/>
            </a:xfrm>
            <a:prstGeom prst="rect">
              <a:avLst/>
            </a:prstGeom>
            <a:noFill/>
            <a:ln w="9525">
              <a:noFill/>
              <a:miter lim="800000"/>
              <a:headEnd/>
              <a:tailEnd/>
            </a:ln>
            <a:effectLst/>
          </p:spPr>
        </p:pic>
        <p:pic>
          <p:nvPicPr>
            <p:cNvPr id="10" name="Picture 10"/>
            <p:cNvPicPr>
              <a:picLocks noChangeAspect="1" noChangeArrowheads="1"/>
            </p:cNvPicPr>
            <p:nvPr/>
          </p:nvPicPr>
          <p:blipFill>
            <a:blip r:embed="rId5"/>
            <a:srcRect/>
            <a:stretch>
              <a:fillRect/>
            </a:stretch>
          </p:blipFill>
          <p:spPr bwMode="auto">
            <a:xfrm>
              <a:off x="275" y="3264"/>
              <a:ext cx="956" cy="173"/>
            </a:xfrm>
            <a:prstGeom prst="rect">
              <a:avLst/>
            </a:prstGeom>
            <a:noFill/>
            <a:ln w="9525">
              <a:noFill/>
              <a:miter lim="800000"/>
              <a:headEnd/>
              <a:tailEnd/>
            </a:ln>
            <a:effectLst/>
          </p:spPr>
        </p:pic>
        <p:pic>
          <p:nvPicPr>
            <p:cNvPr id="11" name="Picture 11"/>
            <p:cNvPicPr>
              <a:picLocks noChangeAspect="1" noChangeArrowheads="1"/>
            </p:cNvPicPr>
            <p:nvPr/>
          </p:nvPicPr>
          <p:blipFill>
            <a:blip r:embed="rId6"/>
            <a:srcRect/>
            <a:stretch>
              <a:fillRect/>
            </a:stretch>
          </p:blipFill>
          <p:spPr bwMode="auto">
            <a:xfrm>
              <a:off x="1331" y="3264"/>
              <a:ext cx="973" cy="172"/>
            </a:xfrm>
            <a:prstGeom prst="rect">
              <a:avLst/>
            </a:prstGeom>
            <a:noFill/>
            <a:ln w="9525">
              <a:noFill/>
              <a:miter lim="800000"/>
              <a:headEnd/>
              <a:tailEnd/>
            </a:ln>
            <a:effectLst/>
          </p:spPr>
        </p:pic>
      </p:grpSp>
      <p:sp>
        <p:nvSpPr>
          <p:cNvPr id="12" name="Rectangle 11"/>
          <p:cNvSpPr/>
          <p:nvPr/>
        </p:nvSpPr>
        <p:spPr>
          <a:xfrm>
            <a:off x="534987" y="4852256"/>
            <a:ext cx="6242815" cy="461665"/>
          </a:xfrm>
          <a:prstGeom prst="rect">
            <a:avLst/>
          </a:prstGeom>
        </p:spPr>
        <p:txBody>
          <a:bodyPr wrap="none">
            <a:spAutoFit/>
          </a:bodyPr>
          <a:lstStyle/>
          <a:p>
            <a:pPr lvl="0"/>
            <a:r>
              <a:rPr lang="en-US" sz="2400" dirty="0" smtClean="0">
                <a:solidFill>
                  <a:prstClr val="black"/>
                </a:solidFill>
              </a:rPr>
              <a:t>3. Determine </a:t>
            </a:r>
            <a:r>
              <a:rPr lang="en-US" sz="2400" b="1" dirty="0">
                <a:solidFill>
                  <a:prstClr val="black"/>
                </a:solidFill>
              </a:rPr>
              <a:t>concentrations</a:t>
            </a:r>
            <a:r>
              <a:rPr lang="en-US" sz="2400" dirty="0">
                <a:solidFill>
                  <a:prstClr val="black"/>
                </a:solidFill>
              </a:rPr>
              <a:t> and </a:t>
            </a:r>
            <a:r>
              <a:rPr lang="en-US" sz="2400" b="1" dirty="0">
                <a:solidFill>
                  <a:prstClr val="black"/>
                </a:solidFill>
              </a:rPr>
              <a:t>rate constants</a:t>
            </a:r>
          </a:p>
        </p:txBody>
      </p:sp>
      <p:sp>
        <p:nvSpPr>
          <p:cNvPr id="14" name="Rectangle 13"/>
          <p:cNvSpPr/>
          <p:nvPr/>
        </p:nvSpPr>
        <p:spPr>
          <a:xfrm>
            <a:off x="534987" y="5318699"/>
            <a:ext cx="4483769" cy="461665"/>
          </a:xfrm>
          <a:prstGeom prst="rect">
            <a:avLst/>
          </a:prstGeom>
        </p:spPr>
        <p:txBody>
          <a:bodyPr wrap="none">
            <a:spAutoFit/>
          </a:bodyPr>
          <a:lstStyle/>
          <a:p>
            <a:pPr lvl="0"/>
            <a:r>
              <a:rPr lang="en-US" sz="2400" dirty="0">
                <a:solidFill>
                  <a:prstClr val="black"/>
                </a:solidFill>
              </a:rPr>
              <a:t>4</a:t>
            </a:r>
            <a:r>
              <a:rPr lang="en-US" sz="2400" dirty="0" smtClean="0">
                <a:solidFill>
                  <a:prstClr val="black"/>
                </a:solidFill>
              </a:rPr>
              <a:t>. Simulate and analyze the model</a:t>
            </a:r>
            <a:endParaRPr lang="en-US" sz="2400" b="1" dirty="0">
              <a:solidFill>
                <a:prstClr val="black"/>
              </a:solidFill>
            </a:endParaRPr>
          </a:p>
        </p:txBody>
      </p:sp>
      <p:sp>
        <p:nvSpPr>
          <p:cNvPr id="13" name="Oval 12"/>
          <p:cNvSpPr/>
          <p:nvPr/>
        </p:nvSpPr>
        <p:spPr>
          <a:xfrm>
            <a:off x="1281718" y="5965489"/>
            <a:ext cx="1375788" cy="719841"/>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2000" dirty="0" smtClean="0"/>
              <a:t>ODE’s</a:t>
            </a:r>
            <a:endParaRPr lang="en-US" sz="2000" dirty="0"/>
          </a:p>
        </p:txBody>
      </p:sp>
      <p:sp>
        <p:nvSpPr>
          <p:cNvPr id="16" name="Oval 15"/>
          <p:cNvSpPr/>
          <p:nvPr/>
        </p:nvSpPr>
        <p:spPr>
          <a:xfrm>
            <a:off x="5113211" y="5965489"/>
            <a:ext cx="1375788" cy="719841"/>
          </a:xfrm>
          <a:prstGeom prst="ellipse">
            <a:avLst/>
          </a:prstGeom>
          <a:solidFill>
            <a:schemeClr val="tx2">
              <a:lumMod val="60000"/>
              <a:lumOff val="40000"/>
            </a:schemeClr>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2000" dirty="0"/>
              <a:t>P</a:t>
            </a:r>
            <a:r>
              <a:rPr lang="en-US" sz="2000" dirty="0" smtClean="0"/>
              <a:t>DE’s</a:t>
            </a:r>
            <a:endParaRPr lang="en-US" sz="2000" dirty="0"/>
          </a:p>
        </p:txBody>
      </p:sp>
      <p:sp>
        <p:nvSpPr>
          <p:cNvPr id="17" name="Oval 16"/>
          <p:cNvSpPr/>
          <p:nvPr/>
        </p:nvSpPr>
        <p:spPr>
          <a:xfrm>
            <a:off x="3045553" y="5965489"/>
            <a:ext cx="1375788" cy="719841"/>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000" dirty="0" smtClean="0"/>
              <a:t>SSA</a:t>
            </a:r>
            <a:endParaRPr lang="en-US" sz="2000" dirty="0"/>
          </a:p>
        </p:txBody>
      </p:sp>
      <p:sp>
        <p:nvSpPr>
          <p:cNvPr id="18" name="Oval 17"/>
          <p:cNvSpPr/>
          <p:nvPr/>
        </p:nvSpPr>
        <p:spPr>
          <a:xfrm>
            <a:off x="6618310" y="5965489"/>
            <a:ext cx="1375788" cy="719841"/>
          </a:xfrm>
          <a:prstGeom prst="ellipse">
            <a:avLst/>
          </a:prstGeom>
          <a:solidFill>
            <a:schemeClr val="accent2">
              <a:lumMod val="75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000" dirty="0" smtClean="0"/>
              <a:t>BD</a:t>
            </a:r>
            <a:endParaRPr lang="en-US" sz="2000" dirty="0"/>
          </a:p>
        </p:txBody>
      </p:sp>
      <p:pic>
        <p:nvPicPr>
          <p:cNvPr id="4" name="Picture 3"/>
          <p:cNvPicPr>
            <a:picLocks noChangeAspect="1"/>
          </p:cNvPicPr>
          <p:nvPr/>
        </p:nvPicPr>
        <p:blipFill>
          <a:blip r:embed="rId7"/>
          <a:stretch>
            <a:fillRect/>
          </a:stretch>
        </p:blipFill>
        <p:spPr>
          <a:xfrm>
            <a:off x="789576" y="3546744"/>
            <a:ext cx="3561210" cy="1219593"/>
          </a:xfrm>
          <a:prstGeom prst="rect">
            <a:avLst/>
          </a:prstGeom>
        </p:spPr>
      </p:pic>
      <p:pic>
        <p:nvPicPr>
          <p:cNvPr id="19" name="Picture 18"/>
          <p:cNvPicPr>
            <a:picLocks noChangeAspect="1"/>
          </p:cNvPicPr>
          <p:nvPr/>
        </p:nvPicPr>
        <p:blipFill>
          <a:blip r:embed="rId8"/>
          <a:stretch>
            <a:fillRect/>
          </a:stretch>
        </p:blipFill>
        <p:spPr>
          <a:xfrm>
            <a:off x="5222246" y="3726711"/>
            <a:ext cx="3617330" cy="901462"/>
          </a:xfrm>
          <a:prstGeom prst="rect">
            <a:avLst/>
          </a:prstGeom>
        </p:spPr>
      </p:pic>
      <p:sp>
        <p:nvSpPr>
          <p:cNvPr id="22" name="TextBox 21"/>
          <p:cNvSpPr txBox="1"/>
          <p:nvPr/>
        </p:nvSpPr>
        <p:spPr>
          <a:xfrm>
            <a:off x="5186969" y="3397352"/>
            <a:ext cx="921098" cy="369332"/>
          </a:xfrm>
          <a:prstGeom prst="rect">
            <a:avLst/>
          </a:prstGeom>
          <a:noFill/>
        </p:spPr>
        <p:txBody>
          <a:bodyPr wrap="square" rtlCol="0">
            <a:spAutoFit/>
          </a:bodyPr>
          <a:lstStyle/>
          <a:p>
            <a:r>
              <a:rPr lang="en-US" dirty="0" smtClean="0"/>
              <a:t>…</a:t>
            </a:r>
            <a:endParaRPr lang="en-US" dirty="0"/>
          </a:p>
        </p:txBody>
      </p:sp>
      <p:sp>
        <p:nvSpPr>
          <p:cNvPr id="23" name="TextBox 22"/>
          <p:cNvSpPr txBox="1"/>
          <p:nvPr/>
        </p:nvSpPr>
        <p:spPr>
          <a:xfrm>
            <a:off x="5186969" y="4326457"/>
            <a:ext cx="921098" cy="369332"/>
          </a:xfrm>
          <a:prstGeom prst="rect">
            <a:avLst/>
          </a:prstGeom>
          <a:noFill/>
        </p:spPr>
        <p:txBody>
          <a:bodyPr wrap="square" rtlCol="0">
            <a:spAutoFit/>
          </a:bodyPr>
          <a:lstStyle/>
          <a:p>
            <a:r>
              <a:rPr lang="en-US" dirty="0" smtClean="0"/>
              <a:t>…</a:t>
            </a:r>
            <a:endParaRPr lang="en-US" dirty="0"/>
          </a:p>
        </p:txBody>
      </p:sp>
    </p:spTree>
    <p:extLst>
      <p:ext uri="{BB962C8B-B14F-4D97-AF65-F5344CB8AC3E}">
        <p14:creationId xmlns:p14="http://schemas.microsoft.com/office/powerpoint/2010/main" val="317107380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12" grpId="0"/>
      <p:bldP spid="14" grpId="0"/>
      <p:bldP spid="13" grpId="0" animBg="1"/>
      <p:bldP spid="16" grpId="0" animBg="1"/>
      <p:bldP spid="17" grpId="0" animBg="1"/>
      <p:bldP spid="18" grpId="0" animBg="1"/>
      <p:bldP spid="22" grpId="0"/>
      <p:bldP spid="23"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Units: Bridging Continuum and Discrete </a:t>
            </a:r>
            <a:r>
              <a:rPr lang="en-US" dirty="0" smtClean="0"/>
              <a:t>Limits</a:t>
            </a:r>
            <a:endParaRPr lang="en-US" dirty="0"/>
          </a:p>
        </p:txBody>
      </p:sp>
      <p:sp>
        <p:nvSpPr>
          <p:cNvPr id="3" name="Title 1"/>
          <p:cNvSpPr txBox="1">
            <a:spLocks/>
          </p:cNvSpPr>
          <p:nvPr/>
        </p:nvSpPr>
        <p:spPr>
          <a:xfrm>
            <a:off x="457200" y="274638"/>
            <a:ext cx="8229600" cy="1143000"/>
          </a:xfrm>
          <a:prstGeom prst="rect">
            <a:avLst/>
          </a:prstGeom>
        </p:spPr>
        <p:txBody>
          <a:bodyPr vert="horz" lIns="91440" tIns="45720" rIns="91440" bIns="45720" rtlCol="0" anchor="ct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endParaRPr lang="en-US" dirty="0"/>
          </a:p>
        </p:txBody>
      </p:sp>
      <p:sp>
        <p:nvSpPr>
          <p:cNvPr id="4" name="Rectangle 3"/>
          <p:cNvSpPr/>
          <p:nvPr/>
        </p:nvSpPr>
        <p:spPr>
          <a:xfrm>
            <a:off x="3375938" y="2896949"/>
            <a:ext cx="2211565" cy="400110"/>
          </a:xfrm>
          <a:prstGeom prst="rect">
            <a:avLst/>
          </a:prstGeom>
        </p:spPr>
        <p:style>
          <a:lnRef idx="1">
            <a:schemeClr val="accent2"/>
          </a:lnRef>
          <a:fillRef idx="2">
            <a:schemeClr val="accent2"/>
          </a:fillRef>
          <a:effectRef idx="1">
            <a:schemeClr val="accent2"/>
          </a:effectRef>
          <a:fontRef idx="minor">
            <a:schemeClr val="dk1"/>
          </a:fontRef>
        </p:style>
        <p:txBody>
          <a:bodyPr wrap="none">
            <a:spAutoFit/>
          </a:bodyPr>
          <a:lstStyle/>
          <a:p>
            <a:r>
              <a:rPr lang="en-US" sz="2000" i="1" dirty="0" smtClean="0">
                <a:solidFill>
                  <a:prstClr val="black"/>
                </a:solidFill>
              </a:rPr>
              <a:t>c</a:t>
            </a:r>
            <a:r>
              <a:rPr lang="en-US" sz="2000" i="1" baseline="-25000" dirty="0" smtClean="0">
                <a:solidFill>
                  <a:prstClr val="black"/>
                </a:solidFill>
              </a:rPr>
              <a:t>m</a:t>
            </a:r>
            <a:r>
              <a:rPr lang="en-US" sz="2000" baseline="-25000" dirty="0" smtClean="0">
                <a:solidFill>
                  <a:prstClr val="black"/>
                </a:solidFill>
              </a:rPr>
              <a:t> </a:t>
            </a:r>
            <a:r>
              <a:rPr lang="en-US" sz="2000" dirty="0" smtClean="0">
                <a:solidFill>
                  <a:prstClr val="black"/>
                </a:solidFill>
              </a:rPr>
              <a:t>=</a:t>
            </a:r>
            <a:r>
              <a:rPr lang="en-US" sz="2000" i="1" dirty="0" smtClean="0">
                <a:solidFill>
                  <a:prstClr val="black"/>
                </a:solidFill>
              </a:rPr>
              <a:t> </a:t>
            </a:r>
            <a:r>
              <a:rPr lang="en-US" sz="2000" i="1" dirty="0" smtClean="0"/>
              <a:t>k</a:t>
            </a:r>
            <a:r>
              <a:rPr lang="en-US" sz="2000" i="1" baseline="-25000" dirty="0" smtClean="0"/>
              <a:t>m</a:t>
            </a:r>
            <a:r>
              <a:rPr lang="en-US" sz="2000" baseline="-25000" dirty="0" smtClean="0"/>
              <a:t> </a:t>
            </a:r>
            <a:r>
              <a:rPr lang="en-US" sz="2000" dirty="0" smtClean="0"/>
              <a:t>× (</a:t>
            </a:r>
            <a:r>
              <a:rPr lang="en-US" sz="2000" i="1" dirty="0" smtClean="0">
                <a:solidFill>
                  <a:prstClr val="black"/>
                </a:solidFill>
              </a:rPr>
              <a:t>N</a:t>
            </a:r>
            <a:r>
              <a:rPr lang="en-US" sz="2000" i="1" baseline="-25000" dirty="0" smtClean="0">
                <a:solidFill>
                  <a:prstClr val="black"/>
                </a:solidFill>
              </a:rPr>
              <a:t>A</a:t>
            </a:r>
            <a:r>
              <a:rPr lang="en-US" sz="2000" i="1" dirty="0" smtClean="0">
                <a:solidFill>
                  <a:prstClr val="black"/>
                </a:solidFill>
              </a:rPr>
              <a:t>V</a:t>
            </a:r>
            <a:r>
              <a:rPr lang="en-US" sz="2000" dirty="0" smtClean="0">
                <a:solidFill>
                  <a:prstClr val="black"/>
                </a:solidFill>
              </a:rPr>
              <a:t>)</a:t>
            </a:r>
            <a:r>
              <a:rPr lang="en-US" sz="2000" i="1" baseline="30000" dirty="0" smtClean="0">
                <a:solidFill>
                  <a:prstClr val="black"/>
                </a:solidFill>
              </a:rPr>
              <a:t>−</a:t>
            </a:r>
            <a:r>
              <a:rPr lang="en-US" sz="2000" baseline="30000" dirty="0" smtClean="0">
                <a:solidFill>
                  <a:prstClr val="black"/>
                </a:solidFill>
              </a:rPr>
              <a:t>(</a:t>
            </a:r>
            <a:r>
              <a:rPr lang="en-US" sz="2000" i="1" baseline="30000" dirty="0" smtClean="0">
                <a:solidFill>
                  <a:prstClr val="black"/>
                </a:solidFill>
              </a:rPr>
              <a:t>m</a:t>
            </a:r>
            <a:r>
              <a:rPr lang="en-US" sz="2000" baseline="30000" dirty="0" smtClean="0">
                <a:solidFill>
                  <a:prstClr val="black"/>
                </a:solidFill>
              </a:rPr>
              <a:t>−1)</a:t>
            </a:r>
            <a:endParaRPr lang="en-US" baseline="30000" dirty="0"/>
          </a:p>
        </p:txBody>
      </p:sp>
      <p:sp>
        <p:nvSpPr>
          <p:cNvPr id="5" name="Rectangle 4"/>
          <p:cNvSpPr/>
          <p:nvPr/>
        </p:nvSpPr>
        <p:spPr>
          <a:xfrm>
            <a:off x="705556" y="1701000"/>
            <a:ext cx="7981244" cy="1118255"/>
          </a:xfrm>
          <a:prstGeom prst="rect">
            <a:avLst/>
          </a:prstGeom>
        </p:spPr>
        <p:txBody>
          <a:bodyPr wrap="square">
            <a:spAutoFit/>
          </a:bodyPr>
          <a:lstStyle/>
          <a:p>
            <a:r>
              <a:rPr lang="en-US" sz="2000" dirty="0" smtClean="0"/>
              <a:t>In general, for a reaction with </a:t>
            </a:r>
            <a:r>
              <a:rPr lang="en-US" sz="2000" dirty="0" err="1" smtClean="0"/>
              <a:t>molecularity</a:t>
            </a:r>
            <a:r>
              <a:rPr lang="en-US" sz="2000" dirty="0" smtClean="0"/>
              <a:t> </a:t>
            </a:r>
            <a:r>
              <a:rPr lang="en-US" sz="2000" i="1" dirty="0" smtClean="0"/>
              <a:t>m </a:t>
            </a:r>
            <a:r>
              <a:rPr lang="en-US" sz="2000" dirty="0" smtClean="0"/>
              <a:t>we have</a:t>
            </a:r>
          </a:p>
          <a:p>
            <a:endParaRPr lang="en-US" sz="2000" baseline="-25000" dirty="0"/>
          </a:p>
          <a:p>
            <a:r>
              <a:rPr lang="en-US" sz="2000" baseline="-25000" dirty="0" smtClean="0"/>
              <a:t>	</a:t>
            </a:r>
            <a:r>
              <a:rPr lang="en-US" sz="2000" dirty="0"/>
              <a:t>rate (M/s) = </a:t>
            </a:r>
            <a:r>
              <a:rPr lang="en-US" sz="2000" i="1" dirty="0" smtClean="0"/>
              <a:t>c</a:t>
            </a:r>
            <a:r>
              <a:rPr lang="en-US" sz="2000" i="1" baseline="-25000" dirty="0" smtClean="0"/>
              <a:t>m</a:t>
            </a:r>
            <a:r>
              <a:rPr lang="en-US" sz="2000" dirty="0" smtClean="0"/>
              <a:t>/</a:t>
            </a:r>
            <a:r>
              <a:rPr lang="en-US" sz="2000" i="1" dirty="0"/>
              <a:t>N</a:t>
            </a:r>
            <a:r>
              <a:rPr lang="en-US" sz="2000" i="1" baseline="-25000" dirty="0"/>
              <a:t>A</a:t>
            </a:r>
            <a:r>
              <a:rPr lang="en-US" sz="2000" i="1" dirty="0"/>
              <a:t>V </a:t>
            </a:r>
            <a:r>
              <a:rPr lang="en-US" sz="2000" dirty="0"/>
              <a:t>×</a:t>
            </a:r>
            <a:r>
              <a:rPr lang="en-US" sz="2000" i="1" dirty="0"/>
              <a:t> </a:t>
            </a:r>
            <a:r>
              <a:rPr lang="en-US" sz="2000" i="1" dirty="0" smtClean="0"/>
              <a:t>n</a:t>
            </a:r>
            <a:r>
              <a:rPr lang="en-US" sz="2000" baseline="-25000" dirty="0" smtClean="0"/>
              <a:t>1</a:t>
            </a:r>
            <a:r>
              <a:rPr lang="en-US" sz="2000" dirty="0"/>
              <a:t> </a:t>
            </a:r>
            <a:r>
              <a:rPr lang="en-US" sz="2000" dirty="0" smtClean="0"/>
              <a:t>…  </a:t>
            </a:r>
            <a:r>
              <a:rPr lang="en-US" sz="2000" i="1" dirty="0" smtClean="0"/>
              <a:t>n</a:t>
            </a:r>
            <a:r>
              <a:rPr lang="en-US" sz="2000" i="1" baseline="-25000" dirty="0" smtClean="0"/>
              <a:t>m</a:t>
            </a:r>
            <a:r>
              <a:rPr lang="en-US" sz="2000" dirty="0" smtClean="0"/>
              <a:t> </a:t>
            </a:r>
            <a:r>
              <a:rPr lang="en-US" sz="2000" dirty="0"/>
              <a:t>= </a:t>
            </a:r>
            <a:r>
              <a:rPr lang="en-US" sz="2000" i="1" dirty="0" smtClean="0"/>
              <a:t>c</a:t>
            </a:r>
            <a:r>
              <a:rPr lang="en-US" sz="2000" i="1" baseline="-25000" dirty="0" smtClean="0"/>
              <a:t>m</a:t>
            </a:r>
            <a:r>
              <a:rPr lang="en-US" sz="2000" dirty="0" smtClean="0"/>
              <a:t>/</a:t>
            </a:r>
            <a:r>
              <a:rPr lang="en-US" sz="2000" i="1" dirty="0"/>
              <a:t>N</a:t>
            </a:r>
            <a:r>
              <a:rPr lang="en-US" sz="2000" i="1" baseline="-25000" dirty="0"/>
              <a:t>A</a:t>
            </a:r>
            <a:r>
              <a:rPr lang="en-US" sz="2000" i="1" dirty="0"/>
              <a:t>V </a:t>
            </a:r>
            <a:r>
              <a:rPr lang="en-US" sz="2000" dirty="0"/>
              <a:t>×</a:t>
            </a:r>
            <a:r>
              <a:rPr lang="en-US" sz="2000" i="1" dirty="0"/>
              <a:t> </a:t>
            </a:r>
            <a:r>
              <a:rPr lang="en-US" sz="2000" dirty="0"/>
              <a:t>(</a:t>
            </a:r>
            <a:r>
              <a:rPr lang="en-US" sz="2000" i="1" dirty="0"/>
              <a:t>N</a:t>
            </a:r>
            <a:r>
              <a:rPr lang="en-US" sz="2000" i="1" baseline="-25000" dirty="0"/>
              <a:t>A</a:t>
            </a:r>
            <a:r>
              <a:rPr lang="en-US" sz="2000" i="1" dirty="0"/>
              <a:t>V</a:t>
            </a:r>
            <a:r>
              <a:rPr lang="en-US" sz="2000" dirty="0" smtClean="0"/>
              <a:t>)</a:t>
            </a:r>
            <a:r>
              <a:rPr lang="en-US" sz="2000" i="1" baseline="30000" dirty="0" smtClean="0"/>
              <a:t>m</a:t>
            </a:r>
            <a:r>
              <a:rPr lang="en-US" sz="2000" dirty="0" smtClean="0"/>
              <a:t> </a:t>
            </a:r>
            <a:r>
              <a:rPr lang="en-US" sz="2000" i="1" dirty="0" smtClean="0"/>
              <a:t>n</a:t>
            </a:r>
            <a:r>
              <a:rPr lang="en-US" sz="2000" baseline="-25000" dirty="0" smtClean="0"/>
              <a:t>1</a:t>
            </a:r>
            <a:r>
              <a:rPr lang="en-US" sz="2000" dirty="0" smtClean="0"/>
              <a:t> </a:t>
            </a:r>
            <a:r>
              <a:rPr lang="en-US" sz="2000" dirty="0"/>
              <a:t>/</a:t>
            </a:r>
            <a:r>
              <a:rPr lang="en-US" sz="2000" i="1" dirty="0"/>
              <a:t>N</a:t>
            </a:r>
            <a:r>
              <a:rPr lang="en-US" sz="2000" i="1" baseline="-25000" dirty="0"/>
              <a:t>A</a:t>
            </a:r>
            <a:r>
              <a:rPr lang="en-US" sz="2000" i="1" dirty="0"/>
              <a:t>V</a:t>
            </a:r>
            <a:r>
              <a:rPr lang="en-US" sz="2000" dirty="0"/>
              <a:t> </a:t>
            </a:r>
            <a:r>
              <a:rPr lang="en-US" sz="2000" dirty="0" smtClean="0"/>
              <a:t>… </a:t>
            </a:r>
            <a:r>
              <a:rPr lang="en-US" sz="2000" i="1" dirty="0" smtClean="0"/>
              <a:t>n</a:t>
            </a:r>
            <a:r>
              <a:rPr lang="en-US" sz="2000" i="1" baseline="-25000" dirty="0" smtClean="0"/>
              <a:t>m</a:t>
            </a:r>
            <a:r>
              <a:rPr lang="en-US" sz="2000" dirty="0" smtClean="0"/>
              <a:t>/</a:t>
            </a:r>
            <a:r>
              <a:rPr lang="en-US" sz="2000" i="1" dirty="0"/>
              <a:t>N</a:t>
            </a:r>
            <a:r>
              <a:rPr lang="en-US" sz="2000" i="1" baseline="-25000" dirty="0"/>
              <a:t>A</a:t>
            </a:r>
            <a:r>
              <a:rPr lang="en-US" sz="2000" i="1" dirty="0"/>
              <a:t>V</a:t>
            </a:r>
            <a:r>
              <a:rPr lang="en-US" sz="2000" dirty="0"/>
              <a:t> </a:t>
            </a:r>
          </a:p>
          <a:p>
            <a:endParaRPr lang="en-US" sz="2000" baseline="-25000" dirty="0" smtClean="0"/>
          </a:p>
        </p:txBody>
      </p:sp>
      <p:sp>
        <p:nvSpPr>
          <p:cNvPr id="6" name="Right Arrow 5"/>
          <p:cNvSpPr/>
          <p:nvPr/>
        </p:nvSpPr>
        <p:spPr>
          <a:xfrm>
            <a:off x="2185178" y="2896949"/>
            <a:ext cx="978408" cy="4846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3375938" y="3712980"/>
            <a:ext cx="1618455" cy="1426031"/>
          </a:xfrm>
          <a:prstGeom prst="rect">
            <a:avLst/>
          </a:prstGeom>
        </p:spPr>
        <p:style>
          <a:lnRef idx="1">
            <a:schemeClr val="accent2"/>
          </a:lnRef>
          <a:fillRef idx="2">
            <a:schemeClr val="accent2"/>
          </a:fillRef>
          <a:effectRef idx="1">
            <a:schemeClr val="accent2"/>
          </a:effectRef>
          <a:fontRef idx="minor">
            <a:schemeClr val="dk1"/>
          </a:fontRef>
        </p:style>
        <p:txBody>
          <a:bodyPr wrap="none">
            <a:spAutoFit/>
          </a:bodyPr>
          <a:lstStyle/>
          <a:p>
            <a:r>
              <a:rPr lang="en-US" sz="2000" i="1" dirty="0" smtClean="0">
                <a:solidFill>
                  <a:prstClr val="black"/>
                </a:solidFill>
              </a:rPr>
              <a:t>c</a:t>
            </a:r>
            <a:r>
              <a:rPr lang="en-US" sz="2000" i="1" baseline="-25000" dirty="0" smtClean="0">
                <a:solidFill>
                  <a:prstClr val="black"/>
                </a:solidFill>
              </a:rPr>
              <a:t>0</a:t>
            </a:r>
            <a:r>
              <a:rPr lang="en-US" sz="2000" baseline="-25000" dirty="0" smtClean="0">
                <a:solidFill>
                  <a:prstClr val="black"/>
                </a:solidFill>
              </a:rPr>
              <a:t> </a:t>
            </a:r>
            <a:r>
              <a:rPr lang="en-US" sz="2000" dirty="0" smtClean="0">
                <a:solidFill>
                  <a:prstClr val="black"/>
                </a:solidFill>
              </a:rPr>
              <a:t>=</a:t>
            </a:r>
            <a:r>
              <a:rPr lang="en-US" sz="2000" i="1" dirty="0" smtClean="0">
                <a:solidFill>
                  <a:prstClr val="black"/>
                </a:solidFill>
              </a:rPr>
              <a:t> </a:t>
            </a:r>
            <a:r>
              <a:rPr lang="en-US" sz="2000" i="1" dirty="0" smtClean="0"/>
              <a:t>k</a:t>
            </a:r>
            <a:r>
              <a:rPr lang="en-US" sz="2000" i="1" baseline="-25000" dirty="0" smtClean="0"/>
              <a:t>0</a:t>
            </a:r>
            <a:r>
              <a:rPr lang="en-US" sz="2000" baseline="-25000" dirty="0" smtClean="0"/>
              <a:t> </a:t>
            </a:r>
            <a:r>
              <a:rPr lang="en-US" sz="2000" dirty="0" smtClean="0"/>
              <a:t>× (</a:t>
            </a:r>
            <a:r>
              <a:rPr lang="en-US" sz="2000" i="1" dirty="0" smtClean="0">
                <a:solidFill>
                  <a:prstClr val="black"/>
                </a:solidFill>
              </a:rPr>
              <a:t>N</a:t>
            </a:r>
            <a:r>
              <a:rPr lang="en-US" sz="2000" i="1" baseline="-25000" dirty="0" smtClean="0">
                <a:solidFill>
                  <a:prstClr val="black"/>
                </a:solidFill>
              </a:rPr>
              <a:t>A</a:t>
            </a:r>
            <a:r>
              <a:rPr lang="en-US" sz="2000" i="1" dirty="0" smtClean="0">
                <a:solidFill>
                  <a:prstClr val="black"/>
                </a:solidFill>
              </a:rPr>
              <a:t>V</a:t>
            </a:r>
            <a:r>
              <a:rPr lang="en-US" sz="2000" dirty="0" smtClean="0">
                <a:solidFill>
                  <a:prstClr val="black"/>
                </a:solidFill>
              </a:rPr>
              <a:t>) </a:t>
            </a:r>
          </a:p>
          <a:p>
            <a:endParaRPr lang="en-US" sz="2000" baseline="30000" dirty="0">
              <a:solidFill>
                <a:prstClr val="black"/>
              </a:solidFill>
            </a:endParaRPr>
          </a:p>
          <a:p>
            <a:r>
              <a:rPr lang="en-US" sz="2000" i="1" dirty="0" smtClean="0">
                <a:solidFill>
                  <a:prstClr val="black"/>
                </a:solidFill>
              </a:rPr>
              <a:t>c</a:t>
            </a:r>
            <a:r>
              <a:rPr lang="en-US" sz="2000" baseline="-25000" dirty="0" smtClean="0">
                <a:solidFill>
                  <a:prstClr val="black"/>
                </a:solidFill>
              </a:rPr>
              <a:t>1</a:t>
            </a:r>
            <a:r>
              <a:rPr lang="en-US" sz="2000" dirty="0" smtClean="0">
                <a:solidFill>
                  <a:prstClr val="black"/>
                </a:solidFill>
              </a:rPr>
              <a:t>= </a:t>
            </a:r>
            <a:r>
              <a:rPr lang="en-US" sz="2000" i="1" dirty="0" smtClean="0">
                <a:solidFill>
                  <a:prstClr val="black"/>
                </a:solidFill>
              </a:rPr>
              <a:t>k</a:t>
            </a:r>
            <a:r>
              <a:rPr lang="en-US" sz="2000" baseline="-25000" dirty="0" smtClean="0">
                <a:solidFill>
                  <a:prstClr val="black"/>
                </a:solidFill>
              </a:rPr>
              <a:t>1</a:t>
            </a:r>
          </a:p>
          <a:p>
            <a:endParaRPr lang="en-US" sz="2000" baseline="-25000" dirty="0">
              <a:solidFill>
                <a:prstClr val="black"/>
              </a:solidFill>
            </a:endParaRPr>
          </a:p>
          <a:p>
            <a:r>
              <a:rPr lang="en-US" sz="2000" i="1" dirty="0">
                <a:solidFill>
                  <a:prstClr val="black"/>
                </a:solidFill>
              </a:rPr>
              <a:t>c</a:t>
            </a:r>
            <a:r>
              <a:rPr lang="en-US" sz="2000" baseline="-25000" dirty="0">
                <a:solidFill>
                  <a:prstClr val="black"/>
                </a:solidFill>
              </a:rPr>
              <a:t>2 </a:t>
            </a:r>
            <a:r>
              <a:rPr lang="en-US" sz="2000" dirty="0">
                <a:solidFill>
                  <a:prstClr val="black"/>
                </a:solidFill>
              </a:rPr>
              <a:t>=</a:t>
            </a:r>
            <a:r>
              <a:rPr lang="en-US" sz="2000" i="1" dirty="0">
                <a:solidFill>
                  <a:prstClr val="black"/>
                </a:solidFill>
              </a:rPr>
              <a:t> </a:t>
            </a:r>
            <a:r>
              <a:rPr lang="en-US" sz="2000" i="1" dirty="0"/>
              <a:t>k</a:t>
            </a:r>
            <a:r>
              <a:rPr lang="en-US" sz="2000" baseline="-25000" dirty="0"/>
              <a:t>2  </a:t>
            </a:r>
            <a:r>
              <a:rPr lang="en-US" sz="2000" dirty="0"/>
              <a:t>/ </a:t>
            </a:r>
            <a:r>
              <a:rPr lang="en-US" sz="2000" i="1" dirty="0" smtClean="0">
                <a:solidFill>
                  <a:prstClr val="black"/>
                </a:solidFill>
              </a:rPr>
              <a:t>N</a:t>
            </a:r>
            <a:r>
              <a:rPr lang="en-US" sz="2000" i="1" baseline="-25000" dirty="0" smtClean="0">
                <a:solidFill>
                  <a:prstClr val="black"/>
                </a:solidFill>
              </a:rPr>
              <a:t>A</a:t>
            </a:r>
            <a:r>
              <a:rPr lang="en-US" sz="2000" i="1" dirty="0" smtClean="0">
                <a:solidFill>
                  <a:prstClr val="black"/>
                </a:solidFill>
              </a:rPr>
              <a:t>V</a:t>
            </a:r>
            <a:endParaRPr lang="en-US" sz="2000" dirty="0"/>
          </a:p>
        </p:txBody>
      </p:sp>
      <p:sp>
        <p:nvSpPr>
          <p:cNvPr id="11" name="Rectangle 10"/>
          <p:cNvSpPr/>
          <p:nvPr/>
        </p:nvSpPr>
        <p:spPr>
          <a:xfrm>
            <a:off x="1803396" y="3753577"/>
            <a:ext cx="1502485" cy="369332"/>
          </a:xfrm>
          <a:prstGeom prst="rect">
            <a:avLst/>
          </a:prstGeom>
        </p:spPr>
        <p:txBody>
          <a:bodyPr wrap="none">
            <a:spAutoFit/>
          </a:bodyPr>
          <a:lstStyle/>
          <a:p>
            <a:r>
              <a:rPr lang="en-US" dirty="0"/>
              <a:t>(</a:t>
            </a:r>
            <a:r>
              <a:rPr lang="en-US" dirty="0" err="1" smtClean="0"/>
              <a:t>zeroth</a:t>
            </a:r>
            <a:r>
              <a:rPr lang="en-US" dirty="0" smtClean="0"/>
              <a:t> order)</a:t>
            </a:r>
            <a:endParaRPr lang="en-US" dirty="0"/>
          </a:p>
        </p:txBody>
      </p:sp>
      <p:sp>
        <p:nvSpPr>
          <p:cNvPr id="12" name="Rectangle 11"/>
          <p:cNvSpPr/>
          <p:nvPr/>
        </p:nvSpPr>
        <p:spPr>
          <a:xfrm>
            <a:off x="1921686" y="4251223"/>
            <a:ext cx="1265904" cy="369332"/>
          </a:xfrm>
          <a:prstGeom prst="rect">
            <a:avLst/>
          </a:prstGeom>
        </p:spPr>
        <p:txBody>
          <a:bodyPr wrap="none">
            <a:spAutoFit/>
          </a:bodyPr>
          <a:lstStyle/>
          <a:p>
            <a:r>
              <a:rPr lang="en-US" dirty="0"/>
              <a:t>(first order)</a:t>
            </a:r>
          </a:p>
        </p:txBody>
      </p:sp>
      <p:sp>
        <p:nvSpPr>
          <p:cNvPr id="13" name="Rectangle 12"/>
          <p:cNvSpPr/>
          <p:nvPr/>
        </p:nvSpPr>
        <p:spPr>
          <a:xfrm>
            <a:off x="1773302" y="4769679"/>
            <a:ext cx="1562672" cy="369332"/>
          </a:xfrm>
          <a:prstGeom prst="rect">
            <a:avLst/>
          </a:prstGeom>
        </p:spPr>
        <p:txBody>
          <a:bodyPr wrap="none">
            <a:spAutoFit/>
          </a:bodyPr>
          <a:lstStyle/>
          <a:p>
            <a:r>
              <a:rPr lang="en-US" dirty="0"/>
              <a:t>(second order)</a:t>
            </a:r>
          </a:p>
        </p:txBody>
      </p:sp>
    </p:spTree>
    <p:extLst>
      <p:ext uri="{BB962C8B-B14F-4D97-AF65-F5344CB8AC3E}">
        <p14:creationId xmlns:p14="http://schemas.microsoft.com/office/powerpoint/2010/main" val="193009853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ounded Rectangle 31"/>
          <p:cNvSpPr/>
          <p:nvPr/>
        </p:nvSpPr>
        <p:spPr>
          <a:xfrm>
            <a:off x="3900110" y="3652419"/>
            <a:ext cx="2078013" cy="2109665"/>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lvl="0">
              <a:defRPr/>
            </a:pPr>
            <a:endParaRPr lang="en-US" sz="1600" b="1" dirty="0" smtClean="0">
              <a:solidFill>
                <a:prstClr val="black"/>
              </a:solidFill>
            </a:endParaRPr>
          </a:p>
          <a:p>
            <a:pPr lvl="0">
              <a:defRPr/>
            </a:pPr>
            <a:endParaRPr lang="en-US" sz="1600" b="1" dirty="0">
              <a:solidFill>
                <a:prstClr val="black"/>
              </a:solidFill>
            </a:endParaRPr>
          </a:p>
          <a:p>
            <a:pPr lvl="0">
              <a:defRPr/>
            </a:pPr>
            <a:r>
              <a:rPr lang="en-US" sz="1600" b="1" dirty="0" smtClean="0">
                <a:solidFill>
                  <a:prstClr val="black"/>
                </a:solidFill>
              </a:rPr>
              <a:t>Markus </a:t>
            </a:r>
            <a:r>
              <a:rPr lang="en-US" sz="1600" b="1" dirty="0" err="1" smtClean="0">
                <a:solidFill>
                  <a:prstClr val="black"/>
                </a:solidFill>
              </a:rPr>
              <a:t>Dittrich</a:t>
            </a:r>
            <a:endParaRPr lang="en-US" sz="1600" b="1" dirty="0" smtClean="0">
              <a:solidFill>
                <a:prstClr val="black"/>
              </a:solidFill>
            </a:endParaRPr>
          </a:p>
          <a:p>
            <a:pPr lvl="0">
              <a:defRPr/>
            </a:pPr>
            <a:r>
              <a:rPr lang="en-US" sz="1600" dirty="0" smtClean="0">
                <a:solidFill>
                  <a:prstClr val="black"/>
                </a:solidFill>
              </a:rPr>
              <a:t>Jacob Czech</a:t>
            </a:r>
          </a:p>
          <a:p>
            <a:pPr lvl="0">
              <a:defRPr/>
            </a:pPr>
            <a:r>
              <a:rPr lang="en-US" sz="1600" b="1" dirty="0" smtClean="0">
                <a:solidFill>
                  <a:prstClr val="black"/>
                </a:solidFill>
              </a:rPr>
              <a:t>Tom </a:t>
            </a:r>
            <a:r>
              <a:rPr lang="en-US" sz="1600" b="1" dirty="0" err="1" smtClean="0">
                <a:solidFill>
                  <a:prstClr val="black"/>
                </a:solidFill>
              </a:rPr>
              <a:t>Bartol</a:t>
            </a:r>
            <a:endParaRPr lang="en-US" sz="1600" b="1" dirty="0">
              <a:solidFill>
                <a:prstClr val="black"/>
              </a:solidFill>
            </a:endParaRPr>
          </a:p>
          <a:p>
            <a:pPr>
              <a:defRPr/>
            </a:pPr>
            <a:r>
              <a:rPr lang="en-US" sz="1600" b="1" dirty="0">
                <a:solidFill>
                  <a:prstClr val="black"/>
                </a:solidFill>
              </a:rPr>
              <a:t>Terry </a:t>
            </a:r>
            <a:r>
              <a:rPr lang="en-US" sz="1600" b="1" dirty="0" err="1">
                <a:solidFill>
                  <a:prstClr val="black"/>
                </a:solidFill>
              </a:rPr>
              <a:t>Sejnowski</a:t>
            </a:r>
            <a:endParaRPr lang="en-US" sz="1600" b="1" dirty="0">
              <a:solidFill>
                <a:prstClr val="black"/>
              </a:solidFill>
            </a:endParaRPr>
          </a:p>
          <a:p>
            <a:pPr lvl="0">
              <a:defRPr/>
            </a:pPr>
            <a:r>
              <a:rPr lang="en-US" sz="1600" b="1" dirty="0" err="1" smtClean="0">
                <a:solidFill>
                  <a:prstClr val="black"/>
                </a:solidFill>
              </a:rPr>
              <a:t>Ivet</a:t>
            </a:r>
            <a:r>
              <a:rPr lang="en-US" sz="1600" b="1" dirty="0" smtClean="0">
                <a:solidFill>
                  <a:prstClr val="black"/>
                </a:solidFill>
              </a:rPr>
              <a:t> </a:t>
            </a:r>
            <a:r>
              <a:rPr lang="en-US" sz="1600" b="1" dirty="0" err="1" smtClean="0">
                <a:solidFill>
                  <a:prstClr val="black"/>
                </a:solidFill>
              </a:rPr>
              <a:t>Bahar</a:t>
            </a:r>
            <a:endParaRPr lang="en-US" sz="1600" b="1" dirty="0">
              <a:solidFill>
                <a:prstClr val="black"/>
              </a:solidFill>
            </a:endParaRPr>
          </a:p>
          <a:p>
            <a:pPr lvl="0">
              <a:defRPr/>
            </a:pPr>
            <a:r>
              <a:rPr lang="en-US" sz="1600" dirty="0" smtClean="0">
                <a:solidFill>
                  <a:prstClr val="black"/>
                </a:solidFill>
              </a:rPr>
              <a:t>Bing Liu</a:t>
            </a:r>
          </a:p>
          <a:p>
            <a:pPr lvl="0">
              <a:defRPr/>
            </a:pPr>
            <a:r>
              <a:rPr lang="en-US" sz="1600" b="1" dirty="0">
                <a:solidFill>
                  <a:prstClr val="black"/>
                </a:solidFill>
              </a:rPr>
              <a:t>Bob Murphy</a:t>
            </a:r>
          </a:p>
          <a:p>
            <a:pPr lvl="0">
              <a:defRPr/>
            </a:pPr>
            <a:r>
              <a:rPr lang="en-US" sz="1600" dirty="0">
                <a:solidFill>
                  <a:prstClr val="black"/>
                </a:solidFill>
              </a:rPr>
              <a:t>Devin Sullivan</a:t>
            </a:r>
          </a:p>
          <a:p>
            <a:pPr lvl="0">
              <a:defRPr/>
            </a:pPr>
            <a:endParaRPr lang="en-US" sz="1600" dirty="0" smtClean="0">
              <a:solidFill>
                <a:prstClr val="black"/>
              </a:solidFill>
            </a:endParaRPr>
          </a:p>
          <a:p>
            <a:pPr lvl="0">
              <a:defRPr/>
            </a:pPr>
            <a:endParaRPr lang="en-US" sz="1600" dirty="0">
              <a:solidFill>
                <a:prstClr val="black"/>
              </a:solidFill>
            </a:endParaRPr>
          </a:p>
        </p:txBody>
      </p:sp>
      <p:sp>
        <p:nvSpPr>
          <p:cNvPr id="178181" name="Text Box 5"/>
          <p:cNvSpPr txBox="1">
            <a:spLocks noChangeArrowheads="1"/>
          </p:cNvSpPr>
          <p:nvPr/>
        </p:nvSpPr>
        <p:spPr bwMode="auto">
          <a:xfrm>
            <a:off x="381000" y="556268"/>
            <a:ext cx="4038600" cy="457200"/>
          </a:xfrm>
          <a:prstGeom prst="rect">
            <a:avLst/>
          </a:prstGeom>
          <a:noFill/>
          <a:ln w="9525">
            <a:noFill/>
            <a:miter lim="800000"/>
            <a:headEnd/>
            <a:tailEnd/>
          </a:ln>
        </p:spPr>
        <p:txBody>
          <a:bodyPr>
            <a:prstTxWarp prst="textNoShape">
              <a:avLst/>
            </a:prstTxWarp>
            <a:spAutoFit/>
          </a:bodyPr>
          <a:lstStyle/>
          <a:p>
            <a:r>
              <a:rPr lang="en-US">
                <a:latin typeface="Times" pitchFamily="-112" charset="0"/>
              </a:rPr>
              <a:t> </a:t>
            </a:r>
          </a:p>
        </p:txBody>
      </p:sp>
      <p:sp>
        <p:nvSpPr>
          <p:cNvPr id="13" name="Rounded Rectangle 12"/>
          <p:cNvSpPr/>
          <p:nvPr/>
        </p:nvSpPr>
        <p:spPr>
          <a:xfrm>
            <a:off x="5824809" y="330960"/>
            <a:ext cx="2171699" cy="646986"/>
          </a:xfrm>
          <a:prstGeom prst="roundRect">
            <a:avLst/>
          </a:prstGeom>
        </p:spPr>
        <p:style>
          <a:lnRef idx="1">
            <a:schemeClr val="accent2"/>
          </a:lnRef>
          <a:fillRef idx="2">
            <a:schemeClr val="accent2"/>
          </a:fillRef>
          <a:effectRef idx="1">
            <a:schemeClr val="accent2"/>
          </a:effectRef>
          <a:fontRef idx="minor">
            <a:schemeClr val="dk1"/>
          </a:fontRef>
        </p:style>
        <p:txBody>
          <a:bodyPr anchor="ctr">
            <a:prstTxWarp prst="textNoShape">
              <a:avLst/>
            </a:prstTxWarp>
            <a:spAutoFit/>
          </a:bodyPr>
          <a:lstStyle/>
          <a:p>
            <a:r>
              <a:rPr lang="en-US" sz="1600" b="1" dirty="0" smtClean="0">
                <a:solidFill>
                  <a:schemeClr val="tx1"/>
                </a:solidFill>
                <a:ea typeface="ＭＳ Ｐゴシック" pitchFamily="-112" charset="-128"/>
                <a:cs typeface="ＭＳ Ｐゴシック" pitchFamily="-112" charset="-128"/>
              </a:rPr>
              <a:t>William </a:t>
            </a:r>
            <a:r>
              <a:rPr lang="en-US" sz="1600" b="1" dirty="0" err="1">
                <a:solidFill>
                  <a:schemeClr val="tx1"/>
                </a:solidFill>
                <a:ea typeface="ＭＳ Ｐゴシック" pitchFamily="-112" charset="-128"/>
                <a:cs typeface="ＭＳ Ｐゴシック" pitchFamily="-112" charset="-128"/>
              </a:rPr>
              <a:t>Hlavacek</a:t>
            </a:r>
            <a:endParaRPr lang="en-US" sz="1600" b="1" dirty="0">
              <a:solidFill>
                <a:schemeClr val="tx1"/>
              </a:solidFill>
              <a:ea typeface="ＭＳ Ｐゴシック" pitchFamily="-112" charset="-128"/>
              <a:cs typeface="ＭＳ Ｐゴシック" pitchFamily="-112" charset="-128"/>
            </a:endParaRPr>
          </a:p>
          <a:p>
            <a:r>
              <a:rPr lang="en-US" sz="1600" dirty="0" smtClean="0">
                <a:solidFill>
                  <a:schemeClr val="tx1"/>
                </a:solidFill>
                <a:ea typeface="ＭＳ Ｐゴシック" pitchFamily="-112" charset="-128"/>
                <a:cs typeface="ＭＳ Ｐゴシック" pitchFamily="-112" charset="-128"/>
              </a:rPr>
              <a:t>Lily </a:t>
            </a:r>
            <a:r>
              <a:rPr lang="en-US" sz="1600" dirty="0" err="1" smtClean="0">
                <a:solidFill>
                  <a:schemeClr val="tx1"/>
                </a:solidFill>
                <a:ea typeface="ＭＳ Ｐゴシック" pitchFamily="-112" charset="-128"/>
                <a:cs typeface="ＭＳ Ｐゴシック" pitchFamily="-112" charset="-128"/>
              </a:rPr>
              <a:t>Chylek</a:t>
            </a:r>
            <a:endParaRPr lang="en-US" sz="1600" dirty="0" smtClean="0">
              <a:solidFill>
                <a:schemeClr val="tx1"/>
              </a:solidFill>
              <a:ea typeface="ＭＳ Ｐゴシック" pitchFamily="-112" charset="-128"/>
              <a:cs typeface="ＭＳ Ｐゴシック" pitchFamily="-112" charset="-128"/>
            </a:endParaRPr>
          </a:p>
        </p:txBody>
      </p:sp>
      <p:sp>
        <p:nvSpPr>
          <p:cNvPr id="26" name="Rounded Rectangle 25"/>
          <p:cNvSpPr/>
          <p:nvPr/>
        </p:nvSpPr>
        <p:spPr>
          <a:xfrm>
            <a:off x="545591" y="1536698"/>
            <a:ext cx="1816609" cy="919401"/>
          </a:xfrm>
          <a:prstGeom prst="roundRect">
            <a:avLst/>
          </a:prstGeom>
        </p:spPr>
        <p:style>
          <a:lnRef idx="1">
            <a:schemeClr val="dk1"/>
          </a:lnRef>
          <a:fillRef idx="2">
            <a:schemeClr val="dk1"/>
          </a:fillRef>
          <a:effectRef idx="1">
            <a:schemeClr val="dk1"/>
          </a:effectRef>
          <a:fontRef idx="minor">
            <a:schemeClr val="dk1"/>
          </a:fontRef>
        </p:style>
        <p:txBody>
          <a:bodyPr wrap="square" anchor="ctr">
            <a:spAutoFit/>
          </a:bodyPr>
          <a:lstStyle/>
          <a:p>
            <a:pPr fontAlgn="auto">
              <a:spcBef>
                <a:spcPts val="0"/>
              </a:spcBef>
              <a:spcAft>
                <a:spcPts val="0"/>
              </a:spcAft>
              <a:defRPr/>
            </a:pPr>
            <a:r>
              <a:rPr lang="en-US" sz="1600" u="sng" dirty="0">
                <a:solidFill>
                  <a:schemeClr val="tx1"/>
                </a:solidFill>
              </a:rPr>
              <a:t>Yale</a:t>
            </a:r>
          </a:p>
          <a:p>
            <a:pPr fontAlgn="auto">
              <a:spcBef>
                <a:spcPts val="0"/>
              </a:spcBef>
              <a:spcAft>
                <a:spcPts val="0"/>
              </a:spcAft>
              <a:defRPr/>
            </a:pPr>
            <a:r>
              <a:rPr lang="en-US" sz="1600" b="1" dirty="0">
                <a:solidFill>
                  <a:schemeClr val="tx1"/>
                </a:solidFill>
              </a:rPr>
              <a:t>Thierry </a:t>
            </a:r>
            <a:r>
              <a:rPr lang="en-US" sz="1600" b="1" dirty="0" err="1">
                <a:solidFill>
                  <a:schemeClr val="tx1"/>
                </a:solidFill>
              </a:rPr>
              <a:t>Emonet</a:t>
            </a:r>
            <a:endParaRPr lang="en-US" sz="1600" b="1" dirty="0">
              <a:solidFill>
                <a:schemeClr val="tx1"/>
              </a:solidFill>
            </a:endParaRPr>
          </a:p>
          <a:p>
            <a:pPr fontAlgn="auto">
              <a:spcBef>
                <a:spcPts val="0"/>
              </a:spcBef>
              <a:spcAft>
                <a:spcPts val="0"/>
              </a:spcAft>
              <a:defRPr/>
            </a:pPr>
            <a:r>
              <a:rPr lang="en-US" sz="1600" b="1" dirty="0">
                <a:solidFill>
                  <a:schemeClr val="tx1"/>
                </a:solidFill>
              </a:rPr>
              <a:t>Michael </a:t>
            </a:r>
            <a:r>
              <a:rPr lang="en-US" sz="1600" b="1" dirty="0" err="1" smtClean="0">
                <a:solidFill>
                  <a:schemeClr val="tx1"/>
                </a:solidFill>
              </a:rPr>
              <a:t>Sneddon</a:t>
            </a:r>
            <a:endParaRPr lang="en-US" sz="1600" b="1" dirty="0" smtClean="0">
              <a:solidFill>
                <a:schemeClr val="tx1"/>
              </a:solidFill>
            </a:endParaRPr>
          </a:p>
        </p:txBody>
      </p:sp>
      <p:sp>
        <p:nvSpPr>
          <p:cNvPr id="11" name="Rounded Rectangle 10"/>
          <p:cNvSpPr/>
          <p:nvPr/>
        </p:nvSpPr>
        <p:spPr>
          <a:xfrm>
            <a:off x="290912" y="511194"/>
            <a:ext cx="3213665" cy="3301595"/>
          </a:xfrm>
          <a:prstGeom prst="roundRect">
            <a:avLst>
              <a:gd name="adj" fmla="val 12558"/>
            </a:avLst>
          </a:prstGeom>
          <a:ln w="38100" cmpd="dbl"/>
        </p:spPr>
        <p:style>
          <a:lnRef idx="1">
            <a:schemeClr val="accent1"/>
          </a:lnRef>
          <a:fillRef idx="2">
            <a:schemeClr val="accent1"/>
          </a:fillRef>
          <a:effectRef idx="1">
            <a:schemeClr val="accent1"/>
          </a:effectRef>
          <a:fontRef idx="minor">
            <a:schemeClr val="dk1"/>
          </a:fontRef>
        </p:style>
        <p:txBody>
          <a:bodyPr anchor="ctr"/>
          <a:lstStyle/>
          <a:p>
            <a:pPr fontAlgn="auto">
              <a:spcBef>
                <a:spcPts val="0"/>
              </a:spcBef>
              <a:spcAft>
                <a:spcPts val="0"/>
              </a:spcAft>
              <a:defRPr/>
            </a:pPr>
            <a:r>
              <a:rPr lang="en-US" sz="2000" b="1" dirty="0" smtClean="0"/>
              <a:t>Faeder Lab</a:t>
            </a:r>
          </a:p>
          <a:p>
            <a:pPr fontAlgn="auto">
              <a:spcBef>
                <a:spcPts val="0"/>
              </a:spcBef>
              <a:spcAft>
                <a:spcPts val="0"/>
              </a:spcAft>
              <a:defRPr/>
            </a:pPr>
            <a:r>
              <a:rPr lang="en-US" sz="1600" b="1" dirty="0" smtClean="0"/>
              <a:t>  current</a:t>
            </a:r>
          </a:p>
          <a:p>
            <a:pPr lvl="0">
              <a:defRPr/>
            </a:pPr>
            <a:r>
              <a:rPr lang="en-US" sz="1600" dirty="0" smtClean="0">
                <a:solidFill>
                  <a:prstClr val="black"/>
                </a:solidFill>
              </a:rPr>
              <a:t>     John </a:t>
            </a:r>
            <a:r>
              <a:rPr lang="en-US" sz="1600" dirty="0" err="1">
                <a:solidFill>
                  <a:prstClr val="black"/>
                </a:solidFill>
              </a:rPr>
              <a:t>Sekar</a:t>
            </a:r>
            <a:endParaRPr lang="en-US" sz="1600" dirty="0">
              <a:solidFill>
                <a:prstClr val="black"/>
              </a:solidFill>
            </a:endParaRPr>
          </a:p>
          <a:p>
            <a:pPr lvl="0">
              <a:defRPr/>
            </a:pPr>
            <a:r>
              <a:rPr lang="en-US" sz="1600" dirty="0" smtClean="0">
                <a:solidFill>
                  <a:prstClr val="black"/>
                </a:solidFill>
              </a:rPr>
              <a:t>     Jose </a:t>
            </a:r>
            <a:r>
              <a:rPr lang="en-US" sz="1600" dirty="0">
                <a:solidFill>
                  <a:prstClr val="black"/>
                </a:solidFill>
              </a:rPr>
              <a:t>Juan Tapia</a:t>
            </a:r>
          </a:p>
          <a:p>
            <a:pPr lvl="0">
              <a:defRPr/>
            </a:pPr>
            <a:r>
              <a:rPr lang="en-US" sz="1600" dirty="0" smtClean="0">
                <a:solidFill>
                  <a:prstClr val="black"/>
                </a:solidFill>
              </a:rPr>
              <a:t>     Robert Sheehan</a:t>
            </a:r>
          </a:p>
          <a:p>
            <a:pPr lvl="0">
              <a:defRPr/>
            </a:pPr>
            <a:r>
              <a:rPr lang="en-US" sz="1600" dirty="0">
                <a:solidFill>
                  <a:prstClr val="black"/>
                </a:solidFill>
              </a:rPr>
              <a:t> </a:t>
            </a:r>
            <a:r>
              <a:rPr lang="en-US" sz="1600" dirty="0" smtClean="0">
                <a:solidFill>
                  <a:prstClr val="black"/>
                </a:solidFill>
              </a:rPr>
              <a:t>    </a:t>
            </a:r>
            <a:r>
              <a:rPr lang="en-US" sz="1600" dirty="0" err="1" smtClean="0">
                <a:solidFill>
                  <a:prstClr val="black"/>
                </a:solidFill>
              </a:rPr>
              <a:t>Cihan</a:t>
            </a:r>
            <a:r>
              <a:rPr lang="en-US" sz="1600" dirty="0" smtClean="0">
                <a:solidFill>
                  <a:prstClr val="black"/>
                </a:solidFill>
              </a:rPr>
              <a:t> Kaya</a:t>
            </a:r>
            <a:endParaRPr lang="en-US" sz="1600" dirty="0">
              <a:solidFill>
                <a:prstClr val="black"/>
              </a:solidFill>
            </a:endParaRPr>
          </a:p>
          <a:p>
            <a:pPr fontAlgn="auto">
              <a:spcBef>
                <a:spcPts val="0"/>
              </a:spcBef>
              <a:spcAft>
                <a:spcPts val="0"/>
              </a:spcAft>
              <a:defRPr/>
            </a:pPr>
            <a:r>
              <a:rPr lang="en-US" sz="1600" b="1" dirty="0" smtClean="0"/>
              <a:t>  alumni</a:t>
            </a:r>
          </a:p>
          <a:p>
            <a:pPr fontAlgn="auto">
              <a:spcBef>
                <a:spcPts val="0"/>
              </a:spcBef>
              <a:spcAft>
                <a:spcPts val="0"/>
              </a:spcAft>
              <a:defRPr/>
            </a:pPr>
            <a:r>
              <a:rPr lang="en-US" sz="1600" dirty="0" smtClean="0"/>
              <a:t>     </a:t>
            </a:r>
            <a:r>
              <a:rPr lang="en-US" sz="1600" dirty="0" err="1"/>
              <a:t>Dipak</a:t>
            </a:r>
            <a:r>
              <a:rPr lang="en-US" sz="1600" dirty="0"/>
              <a:t> </a:t>
            </a:r>
            <a:r>
              <a:rPr lang="en-US" sz="1600" dirty="0" err="1" smtClean="0"/>
              <a:t>Barua</a:t>
            </a:r>
            <a:endParaRPr lang="en-US" sz="1600" dirty="0" smtClean="0"/>
          </a:p>
          <a:p>
            <a:pPr fontAlgn="auto">
              <a:spcBef>
                <a:spcPts val="0"/>
              </a:spcBef>
              <a:spcAft>
                <a:spcPts val="0"/>
              </a:spcAft>
              <a:defRPr/>
            </a:pPr>
            <a:r>
              <a:rPr lang="en-US" sz="1600" dirty="0" smtClean="0"/>
              <a:t>     </a:t>
            </a:r>
            <a:r>
              <a:rPr lang="en-US" sz="1600" dirty="0" err="1"/>
              <a:t>Qingyang</a:t>
            </a:r>
            <a:r>
              <a:rPr lang="en-US" sz="1600" dirty="0"/>
              <a:t> </a:t>
            </a:r>
            <a:r>
              <a:rPr lang="en-US" sz="1600" dirty="0" smtClean="0"/>
              <a:t>Ding</a:t>
            </a:r>
          </a:p>
          <a:p>
            <a:pPr fontAlgn="auto">
              <a:spcBef>
                <a:spcPts val="0"/>
              </a:spcBef>
              <a:spcAft>
                <a:spcPts val="0"/>
              </a:spcAft>
              <a:defRPr/>
            </a:pPr>
            <a:r>
              <a:rPr lang="en-US" sz="1600" dirty="0" smtClean="0"/>
              <a:t>     Leonard Harris</a:t>
            </a:r>
          </a:p>
          <a:p>
            <a:pPr>
              <a:defRPr/>
            </a:pPr>
            <a:r>
              <a:rPr lang="en-US" sz="1600" dirty="0" smtClean="0"/>
              <a:t>     Justin Hogg</a:t>
            </a:r>
          </a:p>
          <a:p>
            <a:pPr>
              <a:defRPr/>
            </a:pPr>
            <a:r>
              <a:rPr lang="en-US" sz="1600" dirty="0"/>
              <a:t> </a:t>
            </a:r>
            <a:r>
              <a:rPr lang="en-US" sz="1600" dirty="0" smtClean="0"/>
              <a:t>    Jintao Liu</a:t>
            </a:r>
            <a:endParaRPr lang="en-US" sz="1600" dirty="0"/>
          </a:p>
          <a:p>
            <a:pPr fontAlgn="auto">
              <a:spcBef>
                <a:spcPts val="0"/>
              </a:spcBef>
              <a:spcAft>
                <a:spcPts val="0"/>
              </a:spcAft>
              <a:defRPr/>
            </a:pPr>
            <a:r>
              <a:rPr lang="en-US" sz="1600" dirty="0" smtClean="0"/>
              <a:t>     </a:t>
            </a:r>
            <a:r>
              <a:rPr lang="en-US" sz="1600" dirty="0" err="1" smtClean="0"/>
              <a:t>Natasa</a:t>
            </a:r>
            <a:r>
              <a:rPr lang="en-US" sz="1600" dirty="0" smtClean="0"/>
              <a:t> </a:t>
            </a:r>
            <a:r>
              <a:rPr lang="en-US" sz="1600" dirty="0" err="1" smtClean="0"/>
              <a:t>Miskov-Zivanov</a:t>
            </a:r>
            <a:endParaRPr lang="en-US" sz="1600" dirty="0" smtClean="0"/>
          </a:p>
          <a:p>
            <a:pPr fontAlgn="auto">
              <a:spcBef>
                <a:spcPts val="0"/>
              </a:spcBef>
              <a:spcAft>
                <a:spcPts val="0"/>
              </a:spcAft>
              <a:defRPr/>
            </a:pPr>
            <a:r>
              <a:rPr lang="en-US" sz="1600" dirty="0" smtClean="0"/>
              <a:t>     Yang </a:t>
            </a:r>
            <a:r>
              <a:rPr lang="en-US" sz="1600" dirty="0"/>
              <a:t>Yang</a:t>
            </a:r>
          </a:p>
          <a:p>
            <a:pPr fontAlgn="auto">
              <a:spcBef>
                <a:spcPts val="0"/>
              </a:spcBef>
              <a:spcAft>
                <a:spcPts val="0"/>
              </a:spcAft>
              <a:defRPr/>
            </a:pPr>
            <a:endParaRPr lang="en-US" sz="1600" dirty="0"/>
          </a:p>
        </p:txBody>
      </p:sp>
      <p:sp>
        <p:nvSpPr>
          <p:cNvPr id="20" name="Rounded Rectangle 19"/>
          <p:cNvSpPr/>
          <p:nvPr/>
        </p:nvSpPr>
        <p:spPr>
          <a:xfrm>
            <a:off x="381000" y="3955423"/>
            <a:ext cx="2156165" cy="1464231"/>
          </a:xfrm>
          <a:prstGeom prst="roundRect">
            <a:avLst/>
          </a:prstGeom>
          <a:ln/>
        </p:spPr>
        <p:style>
          <a:lnRef idx="1">
            <a:schemeClr val="accent2"/>
          </a:lnRef>
          <a:fillRef idx="2">
            <a:schemeClr val="accent2"/>
          </a:fillRef>
          <a:effectRef idx="1">
            <a:schemeClr val="accent2"/>
          </a:effectRef>
          <a:fontRef idx="minor">
            <a:schemeClr val="dk1"/>
          </a:fontRef>
        </p:style>
        <p:txBody>
          <a:bodyPr wrap="square" anchor="ctr">
            <a:spAutoFit/>
          </a:bodyPr>
          <a:lstStyle/>
          <a:p>
            <a:pPr fontAlgn="auto">
              <a:spcBef>
                <a:spcPts val="0"/>
              </a:spcBef>
              <a:spcAft>
                <a:spcPts val="0"/>
              </a:spcAft>
              <a:defRPr/>
            </a:pPr>
            <a:r>
              <a:rPr lang="en-US" sz="1600" b="1" dirty="0" smtClean="0"/>
              <a:t>Liz </a:t>
            </a:r>
            <a:r>
              <a:rPr lang="en-US" sz="1600" b="1" dirty="0" err="1" smtClean="0"/>
              <a:t>Marai</a:t>
            </a:r>
            <a:endParaRPr lang="en-US" sz="1600" b="1" dirty="0" smtClean="0"/>
          </a:p>
          <a:p>
            <a:pPr fontAlgn="auto">
              <a:spcBef>
                <a:spcPts val="0"/>
              </a:spcBef>
              <a:spcAft>
                <a:spcPts val="0"/>
              </a:spcAft>
              <a:defRPr/>
            </a:pPr>
            <a:r>
              <a:rPr lang="en-US" sz="1600" dirty="0" smtClean="0"/>
              <a:t>John </a:t>
            </a:r>
            <a:r>
              <a:rPr lang="en-US" sz="1600" dirty="0" err="1" smtClean="0"/>
              <a:t>Wenskovitch</a:t>
            </a:r>
            <a:endParaRPr lang="en-US" sz="1600" dirty="0" smtClean="0"/>
          </a:p>
          <a:p>
            <a:pPr fontAlgn="auto">
              <a:spcBef>
                <a:spcPts val="0"/>
              </a:spcBef>
              <a:spcAft>
                <a:spcPts val="0"/>
              </a:spcAft>
              <a:defRPr/>
            </a:pPr>
            <a:r>
              <a:rPr lang="en-US" sz="1600" dirty="0" smtClean="0"/>
              <a:t>Adam Smith</a:t>
            </a:r>
          </a:p>
          <a:p>
            <a:pPr fontAlgn="auto">
              <a:spcBef>
                <a:spcPts val="0"/>
              </a:spcBef>
              <a:spcAft>
                <a:spcPts val="0"/>
              </a:spcAft>
              <a:defRPr/>
            </a:pPr>
            <a:r>
              <a:rPr lang="en-US" sz="1600" dirty="0" smtClean="0"/>
              <a:t>Wen </a:t>
            </a:r>
            <a:r>
              <a:rPr lang="en-US" sz="1600" dirty="0" err="1" smtClean="0"/>
              <a:t>Xu</a:t>
            </a:r>
            <a:endParaRPr lang="en-US" sz="1600" dirty="0" smtClean="0"/>
          </a:p>
          <a:p>
            <a:pPr fontAlgn="auto">
              <a:spcBef>
                <a:spcPts val="0"/>
              </a:spcBef>
              <a:spcAft>
                <a:spcPts val="0"/>
              </a:spcAft>
              <a:defRPr/>
            </a:pPr>
            <a:r>
              <a:rPr lang="en-US" sz="1600" dirty="0" smtClean="0"/>
              <a:t>Yao Sun</a:t>
            </a:r>
            <a:endParaRPr lang="en-US" sz="1600" dirty="0"/>
          </a:p>
        </p:txBody>
      </p:sp>
      <p:sp>
        <p:nvSpPr>
          <p:cNvPr id="2" name="Rounded Rectangle 1"/>
          <p:cNvSpPr/>
          <p:nvPr/>
        </p:nvSpPr>
        <p:spPr>
          <a:xfrm>
            <a:off x="2362200" y="4271761"/>
            <a:ext cx="1638939" cy="632037"/>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lvl="0">
              <a:defRPr/>
            </a:pPr>
            <a:r>
              <a:rPr lang="en-US" sz="1600" b="1" dirty="0" smtClean="0">
                <a:solidFill>
                  <a:prstClr val="black"/>
                </a:solidFill>
              </a:rPr>
              <a:t>Dan Zuckerman</a:t>
            </a:r>
            <a:endParaRPr lang="en-US" sz="1600" b="1" dirty="0">
              <a:solidFill>
                <a:prstClr val="black"/>
              </a:solidFill>
            </a:endParaRPr>
          </a:p>
          <a:p>
            <a:pPr lvl="0">
              <a:defRPr/>
            </a:pPr>
            <a:r>
              <a:rPr lang="en-US" sz="1600" dirty="0">
                <a:solidFill>
                  <a:prstClr val="black"/>
                </a:solidFill>
              </a:rPr>
              <a:t>Rory </a:t>
            </a:r>
            <a:r>
              <a:rPr lang="en-US" sz="1600" dirty="0" smtClean="0">
                <a:solidFill>
                  <a:prstClr val="black"/>
                </a:solidFill>
              </a:rPr>
              <a:t>Donovan</a:t>
            </a:r>
            <a:endParaRPr lang="en-US" sz="1600" dirty="0">
              <a:solidFill>
                <a:prstClr val="black"/>
              </a:solidFill>
            </a:endParaRPr>
          </a:p>
        </p:txBody>
      </p:sp>
      <p:sp>
        <p:nvSpPr>
          <p:cNvPr id="19" name="Rounded Rectangle 18"/>
          <p:cNvSpPr/>
          <p:nvPr/>
        </p:nvSpPr>
        <p:spPr>
          <a:xfrm>
            <a:off x="5824809" y="1040409"/>
            <a:ext cx="2171699" cy="919401"/>
          </a:xfrm>
          <a:prstGeom prst="roundRect">
            <a:avLst/>
          </a:prstGeom>
        </p:spPr>
        <p:style>
          <a:lnRef idx="1">
            <a:schemeClr val="accent3"/>
          </a:lnRef>
          <a:fillRef idx="2">
            <a:schemeClr val="accent3"/>
          </a:fillRef>
          <a:effectRef idx="1">
            <a:schemeClr val="accent3"/>
          </a:effectRef>
          <a:fontRef idx="minor">
            <a:schemeClr val="dk1"/>
          </a:fontRef>
        </p:style>
        <p:txBody>
          <a:bodyPr anchor="ctr">
            <a:prstTxWarp prst="textNoShape">
              <a:avLst/>
            </a:prstTxWarp>
            <a:spAutoFit/>
          </a:bodyPr>
          <a:lstStyle/>
          <a:p>
            <a:r>
              <a:rPr lang="en-US" sz="1600" b="1" dirty="0" smtClean="0">
                <a:solidFill>
                  <a:schemeClr val="tx1"/>
                </a:solidFill>
                <a:ea typeface="ＭＳ Ｐゴシック" pitchFamily="-112" charset="-128"/>
                <a:cs typeface="ＭＳ Ｐゴシック" pitchFamily="-112" charset="-128"/>
              </a:rPr>
              <a:t>Byron Goldstein</a:t>
            </a:r>
          </a:p>
          <a:p>
            <a:r>
              <a:rPr lang="en-US" sz="1600" dirty="0" err="1" smtClean="0">
                <a:solidFill>
                  <a:schemeClr val="tx1"/>
                </a:solidFill>
                <a:ea typeface="ＭＳ Ｐゴシック" pitchFamily="-112" charset="-128"/>
                <a:cs typeface="ＭＳ Ｐゴシック" pitchFamily="-112" charset="-128"/>
              </a:rPr>
              <a:t>Ambarish</a:t>
            </a:r>
            <a:r>
              <a:rPr lang="en-US" sz="1600" dirty="0" smtClean="0">
                <a:solidFill>
                  <a:schemeClr val="tx1"/>
                </a:solidFill>
                <a:ea typeface="ＭＳ Ｐゴシック" pitchFamily="-112" charset="-128"/>
                <a:cs typeface="ＭＳ Ｐゴシック" pitchFamily="-112" charset="-128"/>
              </a:rPr>
              <a:t> Nag</a:t>
            </a:r>
          </a:p>
          <a:p>
            <a:r>
              <a:rPr lang="en-US" sz="1600" dirty="0" smtClean="0">
                <a:solidFill>
                  <a:schemeClr val="tx1"/>
                </a:solidFill>
                <a:ea typeface="ＭＳ Ｐゴシック" pitchFamily="-112" charset="-128"/>
                <a:cs typeface="ＭＳ Ｐゴシック" pitchFamily="-112" charset="-128"/>
              </a:rPr>
              <a:t>Michael </a:t>
            </a:r>
            <a:r>
              <a:rPr lang="en-US" sz="1600" dirty="0" err="1" smtClean="0">
                <a:solidFill>
                  <a:schemeClr val="tx1"/>
                </a:solidFill>
                <a:ea typeface="ＭＳ Ｐゴシック" pitchFamily="-112" charset="-128"/>
                <a:cs typeface="ＭＳ Ｐゴシック" pitchFamily="-112" charset="-128"/>
              </a:rPr>
              <a:t>Monine</a:t>
            </a:r>
            <a:endParaRPr lang="en-US" dirty="0">
              <a:solidFill>
                <a:schemeClr val="tx1"/>
              </a:solidFill>
              <a:ea typeface="ＭＳ Ｐゴシック" pitchFamily="-112" charset="-128"/>
              <a:cs typeface="ＭＳ Ｐゴシック" pitchFamily="-112" charset="-128"/>
            </a:endParaRPr>
          </a:p>
        </p:txBody>
      </p:sp>
      <p:sp>
        <p:nvSpPr>
          <p:cNvPr id="24" name="Rounded Rectangle 23"/>
          <p:cNvSpPr/>
          <p:nvPr/>
        </p:nvSpPr>
        <p:spPr>
          <a:xfrm>
            <a:off x="3641406" y="1425969"/>
            <a:ext cx="2078013" cy="41645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lvl="0">
              <a:defRPr/>
            </a:pPr>
            <a:r>
              <a:rPr lang="en-US" sz="1600" b="1" dirty="0" smtClean="0">
                <a:solidFill>
                  <a:prstClr val="black"/>
                </a:solidFill>
              </a:rPr>
              <a:t>Jason </a:t>
            </a:r>
            <a:r>
              <a:rPr lang="en-US" sz="1600" b="1" dirty="0" err="1" smtClean="0">
                <a:solidFill>
                  <a:prstClr val="black"/>
                </a:solidFill>
              </a:rPr>
              <a:t>Haugh</a:t>
            </a:r>
            <a:endParaRPr lang="en-US" sz="1600" b="1" dirty="0">
              <a:solidFill>
                <a:prstClr val="black"/>
              </a:solidFill>
            </a:endParaRPr>
          </a:p>
        </p:txBody>
      </p:sp>
      <p:sp>
        <p:nvSpPr>
          <p:cNvPr id="31" name="Rounded Rectangle 30"/>
          <p:cNvSpPr/>
          <p:nvPr/>
        </p:nvSpPr>
        <p:spPr>
          <a:xfrm>
            <a:off x="6285308" y="3387595"/>
            <a:ext cx="1636523" cy="850387"/>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lvl="0">
              <a:defRPr/>
            </a:pPr>
            <a:r>
              <a:rPr lang="en-US" sz="1600" b="1" dirty="0" smtClean="0">
                <a:solidFill>
                  <a:prstClr val="black"/>
                </a:solidFill>
              </a:rPr>
              <a:t>Peter </a:t>
            </a:r>
            <a:r>
              <a:rPr lang="en-US" sz="1600" b="1" dirty="0" err="1" smtClean="0">
                <a:solidFill>
                  <a:prstClr val="black"/>
                </a:solidFill>
              </a:rPr>
              <a:t>Setlow</a:t>
            </a:r>
            <a:endParaRPr lang="en-US" sz="1600" b="1" dirty="0" smtClean="0">
              <a:solidFill>
                <a:prstClr val="black"/>
              </a:solidFill>
            </a:endParaRPr>
          </a:p>
          <a:p>
            <a:pPr lvl="0">
              <a:defRPr/>
            </a:pPr>
            <a:r>
              <a:rPr lang="en-US" sz="1600" dirty="0" smtClean="0">
                <a:solidFill>
                  <a:prstClr val="black"/>
                </a:solidFill>
              </a:rPr>
              <a:t>Barbara </a:t>
            </a:r>
            <a:r>
              <a:rPr lang="en-US" sz="1600" dirty="0" err="1" smtClean="0">
                <a:solidFill>
                  <a:prstClr val="black"/>
                </a:solidFill>
              </a:rPr>
              <a:t>Setlow</a:t>
            </a:r>
            <a:endParaRPr lang="en-US" sz="1600" dirty="0" smtClean="0">
              <a:solidFill>
                <a:prstClr val="black"/>
              </a:solidFill>
            </a:endParaRPr>
          </a:p>
          <a:p>
            <a:pPr lvl="0">
              <a:defRPr/>
            </a:pPr>
            <a:r>
              <a:rPr lang="en-US" sz="1600" dirty="0" err="1" smtClean="0">
                <a:solidFill>
                  <a:prstClr val="black"/>
                </a:solidFill>
              </a:rPr>
              <a:t>Xuan</a:t>
            </a:r>
            <a:r>
              <a:rPr lang="en-US" sz="1600" dirty="0" smtClean="0">
                <a:solidFill>
                  <a:prstClr val="black"/>
                </a:solidFill>
              </a:rPr>
              <a:t> Yi</a:t>
            </a:r>
          </a:p>
        </p:txBody>
      </p:sp>
      <p:sp>
        <p:nvSpPr>
          <p:cNvPr id="34" name="Rounded Rectangle 33"/>
          <p:cNvSpPr/>
          <p:nvPr/>
        </p:nvSpPr>
        <p:spPr>
          <a:xfrm>
            <a:off x="3641406" y="697449"/>
            <a:ext cx="2078013" cy="632037"/>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lvl="0">
              <a:defRPr/>
            </a:pPr>
            <a:r>
              <a:rPr lang="en-US" sz="1600" b="1" dirty="0" smtClean="0">
                <a:solidFill>
                  <a:prstClr val="black"/>
                </a:solidFill>
              </a:rPr>
              <a:t>Thierry </a:t>
            </a:r>
            <a:r>
              <a:rPr lang="en-US" sz="1600" b="1" dirty="0" err="1" smtClean="0">
                <a:solidFill>
                  <a:prstClr val="black"/>
                </a:solidFill>
              </a:rPr>
              <a:t>Emonet</a:t>
            </a:r>
            <a:endParaRPr lang="en-US" sz="1600" b="1" dirty="0">
              <a:solidFill>
                <a:prstClr val="black"/>
              </a:solidFill>
            </a:endParaRPr>
          </a:p>
          <a:p>
            <a:pPr lvl="0">
              <a:defRPr/>
            </a:pPr>
            <a:r>
              <a:rPr lang="en-US" sz="1600" dirty="0" smtClean="0">
                <a:solidFill>
                  <a:prstClr val="black"/>
                </a:solidFill>
              </a:rPr>
              <a:t>Michael </a:t>
            </a:r>
            <a:r>
              <a:rPr lang="en-US" sz="1600" dirty="0" err="1" smtClean="0">
                <a:solidFill>
                  <a:prstClr val="black"/>
                </a:solidFill>
              </a:rPr>
              <a:t>Sneddon</a:t>
            </a:r>
            <a:endParaRPr lang="en-US" sz="1600" dirty="0">
              <a:solidFill>
                <a:prstClr val="black"/>
              </a:solidFill>
            </a:endParaRPr>
          </a:p>
        </p:txBody>
      </p:sp>
      <p:sp>
        <p:nvSpPr>
          <p:cNvPr id="35" name="Rounded Rectangle 34"/>
          <p:cNvSpPr/>
          <p:nvPr/>
        </p:nvSpPr>
        <p:spPr>
          <a:xfrm>
            <a:off x="3690888" y="1941550"/>
            <a:ext cx="2078013" cy="910049"/>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lvl="0">
              <a:defRPr/>
            </a:pPr>
            <a:r>
              <a:rPr lang="en-US" sz="1600" b="1" dirty="0" smtClean="0">
                <a:solidFill>
                  <a:prstClr val="black"/>
                </a:solidFill>
              </a:rPr>
              <a:t>Penelope Morel</a:t>
            </a:r>
          </a:p>
          <a:p>
            <a:pPr lvl="0">
              <a:defRPr/>
            </a:pPr>
            <a:r>
              <a:rPr lang="en-US" sz="1600" b="1" dirty="0" smtClean="0">
                <a:solidFill>
                  <a:prstClr val="black"/>
                </a:solidFill>
              </a:rPr>
              <a:t>Larry Kane</a:t>
            </a:r>
            <a:endParaRPr lang="en-US" sz="1600" dirty="0">
              <a:solidFill>
                <a:prstClr val="black"/>
              </a:solidFill>
            </a:endParaRPr>
          </a:p>
          <a:p>
            <a:pPr lvl="0">
              <a:defRPr/>
            </a:pPr>
            <a:r>
              <a:rPr lang="en-US" sz="1600" dirty="0" smtClean="0">
                <a:solidFill>
                  <a:prstClr val="black"/>
                </a:solidFill>
              </a:rPr>
              <a:t>Michael Turner</a:t>
            </a:r>
          </a:p>
          <a:p>
            <a:pPr lvl="0">
              <a:defRPr/>
            </a:pPr>
            <a:r>
              <a:rPr lang="en-US" sz="1600" dirty="0">
                <a:solidFill>
                  <a:prstClr val="black"/>
                </a:solidFill>
              </a:rPr>
              <a:t>William Hawse</a:t>
            </a:r>
          </a:p>
        </p:txBody>
      </p:sp>
      <p:sp>
        <p:nvSpPr>
          <p:cNvPr id="36" name="Rounded Rectangle 35"/>
          <p:cNvSpPr/>
          <p:nvPr/>
        </p:nvSpPr>
        <p:spPr>
          <a:xfrm>
            <a:off x="3746796" y="2967916"/>
            <a:ext cx="2078013" cy="632037"/>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lvl="0">
              <a:defRPr/>
            </a:pPr>
            <a:r>
              <a:rPr lang="en-US" sz="1600" b="1" dirty="0" smtClean="0">
                <a:solidFill>
                  <a:prstClr val="black"/>
                </a:solidFill>
              </a:rPr>
              <a:t>Sarah </a:t>
            </a:r>
            <a:r>
              <a:rPr lang="en-US" sz="1600" b="1" dirty="0" err="1" smtClean="0">
                <a:solidFill>
                  <a:prstClr val="black"/>
                </a:solidFill>
              </a:rPr>
              <a:t>Gaffen</a:t>
            </a:r>
            <a:endParaRPr lang="en-US" sz="1600" dirty="0" smtClean="0">
              <a:solidFill>
                <a:prstClr val="black"/>
              </a:solidFill>
            </a:endParaRPr>
          </a:p>
          <a:p>
            <a:pPr lvl="0">
              <a:defRPr/>
            </a:pPr>
            <a:r>
              <a:rPr lang="en-US" sz="1600" dirty="0" err="1" smtClean="0">
                <a:solidFill>
                  <a:prstClr val="black"/>
                </a:solidFill>
              </a:rPr>
              <a:t>Abhishek</a:t>
            </a:r>
            <a:r>
              <a:rPr lang="en-US" sz="1600" dirty="0" smtClean="0">
                <a:solidFill>
                  <a:prstClr val="black"/>
                </a:solidFill>
              </a:rPr>
              <a:t> </a:t>
            </a:r>
            <a:r>
              <a:rPr lang="en-US" sz="1600" dirty="0" err="1" smtClean="0">
                <a:solidFill>
                  <a:prstClr val="black"/>
                </a:solidFill>
              </a:rPr>
              <a:t>Garg</a:t>
            </a:r>
            <a:endParaRPr lang="en-US" sz="1600" dirty="0" smtClean="0">
              <a:solidFill>
                <a:prstClr val="black"/>
              </a:solidFill>
            </a:endParaRPr>
          </a:p>
        </p:txBody>
      </p:sp>
      <p:sp>
        <p:nvSpPr>
          <p:cNvPr id="7" name="Oval 6"/>
          <p:cNvSpPr/>
          <p:nvPr/>
        </p:nvSpPr>
        <p:spPr>
          <a:xfrm>
            <a:off x="5361225" y="4800538"/>
            <a:ext cx="3733170" cy="1798317"/>
          </a:xfrm>
          <a:prstGeom prst="ellipse">
            <a:avLst/>
          </a:prstGeom>
          <a:noFill/>
          <a:ln>
            <a:solidFill>
              <a:schemeClr val="accent3">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r>
              <a:rPr lang="en-US" b="1" dirty="0" smtClean="0">
                <a:solidFill>
                  <a:schemeClr val="accent3">
                    <a:lumMod val="50000"/>
                  </a:schemeClr>
                </a:solidFill>
              </a:rPr>
              <a:t>NIH-NIGMS</a:t>
            </a:r>
            <a:r>
              <a:rPr lang="en-US" dirty="0" smtClean="0">
                <a:solidFill>
                  <a:schemeClr val="accent3">
                    <a:lumMod val="50000"/>
                  </a:schemeClr>
                </a:solidFill>
              </a:rPr>
              <a:t> P41, P50, R01</a:t>
            </a:r>
          </a:p>
          <a:p>
            <a:r>
              <a:rPr lang="en-US" b="1" dirty="0" smtClean="0">
                <a:solidFill>
                  <a:schemeClr val="accent3">
                    <a:lumMod val="50000"/>
                  </a:schemeClr>
                </a:solidFill>
              </a:rPr>
              <a:t>NIH-NIAID</a:t>
            </a:r>
            <a:r>
              <a:rPr lang="en-US" dirty="0" smtClean="0">
                <a:solidFill>
                  <a:schemeClr val="accent3">
                    <a:lumMod val="50000"/>
                  </a:schemeClr>
                </a:solidFill>
              </a:rPr>
              <a:t> R01</a:t>
            </a:r>
          </a:p>
          <a:p>
            <a:r>
              <a:rPr lang="en-US" b="1" dirty="0" smtClean="0">
                <a:solidFill>
                  <a:schemeClr val="accent3">
                    <a:lumMod val="50000"/>
                  </a:schemeClr>
                </a:solidFill>
              </a:rPr>
              <a:t>NSF</a:t>
            </a:r>
            <a:r>
              <a:rPr lang="en-US" dirty="0" smtClean="0">
                <a:solidFill>
                  <a:schemeClr val="accent3">
                    <a:lumMod val="50000"/>
                  </a:schemeClr>
                </a:solidFill>
              </a:rPr>
              <a:t> Expeditions, EMT</a:t>
            </a:r>
          </a:p>
          <a:p>
            <a:r>
              <a:rPr lang="en-US" b="1" dirty="0" smtClean="0">
                <a:solidFill>
                  <a:schemeClr val="accent3">
                    <a:lumMod val="50000"/>
                  </a:schemeClr>
                </a:solidFill>
              </a:rPr>
              <a:t>NIH-NCRR</a:t>
            </a:r>
            <a:r>
              <a:rPr lang="en-US" dirty="0" smtClean="0">
                <a:solidFill>
                  <a:schemeClr val="accent3">
                    <a:lumMod val="50000"/>
                  </a:schemeClr>
                </a:solidFill>
              </a:rPr>
              <a:t> CTSI</a:t>
            </a:r>
          </a:p>
          <a:p>
            <a:r>
              <a:rPr lang="en-US" b="1" dirty="0" smtClean="0">
                <a:solidFill>
                  <a:schemeClr val="accent3">
                    <a:lumMod val="50000"/>
                  </a:schemeClr>
                </a:solidFill>
              </a:rPr>
              <a:t>DOD </a:t>
            </a:r>
            <a:r>
              <a:rPr lang="en-US" dirty="0" smtClean="0">
                <a:solidFill>
                  <a:schemeClr val="accent3">
                    <a:lumMod val="50000"/>
                  </a:schemeClr>
                </a:solidFill>
              </a:rPr>
              <a:t>MURI</a:t>
            </a:r>
            <a:endParaRPr lang="en-US" b="1" dirty="0" smtClean="0">
              <a:solidFill>
                <a:schemeClr val="accent3">
                  <a:lumMod val="50000"/>
                </a:schemeClr>
              </a:solidFill>
            </a:endParaRPr>
          </a:p>
        </p:txBody>
      </p:sp>
      <p:sp>
        <p:nvSpPr>
          <p:cNvPr id="12" name="Oval 11"/>
          <p:cNvSpPr/>
          <p:nvPr/>
        </p:nvSpPr>
        <p:spPr>
          <a:xfrm>
            <a:off x="545591" y="5928839"/>
            <a:ext cx="2490972" cy="321733"/>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dirty="0" err="1" smtClean="0"/>
              <a:t>bionetgen.org</a:t>
            </a:r>
            <a:endParaRPr lang="en-US" dirty="0"/>
          </a:p>
        </p:txBody>
      </p:sp>
      <p:sp>
        <p:nvSpPr>
          <p:cNvPr id="40" name="Oval 39"/>
          <p:cNvSpPr/>
          <p:nvPr/>
        </p:nvSpPr>
        <p:spPr>
          <a:xfrm>
            <a:off x="253898" y="5446239"/>
            <a:ext cx="2490972" cy="321733"/>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dirty="0" err="1" smtClean="0"/>
              <a:t>rulebender.org</a:t>
            </a:r>
            <a:endParaRPr lang="en-US" dirty="0" smtClean="0"/>
          </a:p>
        </p:txBody>
      </p:sp>
      <p:sp>
        <p:nvSpPr>
          <p:cNvPr id="41" name="Oval 40"/>
          <p:cNvSpPr/>
          <p:nvPr/>
        </p:nvSpPr>
        <p:spPr>
          <a:xfrm>
            <a:off x="2870253" y="6217374"/>
            <a:ext cx="2490972" cy="321733"/>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dirty="0" err="1" smtClean="0"/>
              <a:t>mcell.org</a:t>
            </a:r>
            <a:endParaRPr lang="en-US" dirty="0" smtClean="0"/>
          </a:p>
        </p:txBody>
      </p:sp>
      <p:sp>
        <p:nvSpPr>
          <p:cNvPr id="42" name="Oval 41"/>
          <p:cNvSpPr/>
          <p:nvPr/>
        </p:nvSpPr>
        <p:spPr>
          <a:xfrm>
            <a:off x="2722190" y="5773410"/>
            <a:ext cx="2490972" cy="321733"/>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dirty="0" err="1" smtClean="0"/>
              <a:t>nfsim.org</a:t>
            </a:r>
            <a:endParaRPr lang="en-US" dirty="0" smtClean="0"/>
          </a:p>
        </p:txBody>
      </p:sp>
      <p:sp>
        <p:nvSpPr>
          <p:cNvPr id="44" name="Rounded Rectangle 43"/>
          <p:cNvSpPr/>
          <p:nvPr/>
        </p:nvSpPr>
        <p:spPr>
          <a:xfrm>
            <a:off x="5918495" y="2456099"/>
            <a:ext cx="2078013" cy="827836"/>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lvl="0">
              <a:defRPr/>
            </a:pPr>
            <a:r>
              <a:rPr lang="en-US" sz="1600" b="1" dirty="0" smtClean="0">
                <a:solidFill>
                  <a:prstClr val="black"/>
                </a:solidFill>
              </a:rPr>
              <a:t>Edmund Clarke</a:t>
            </a:r>
            <a:endParaRPr lang="en-US" sz="1600" b="1" dirty="0">
              <a:solidFill>
                <a:prstClr val="black"/>
              </a:solidFill>
            </a:endParaRPr>
          </a:p>
          <a:p>
            <a:pPr lvl="0">
              <a:defRPr/>
            </a:pPr>
            <a:r>
              <a:rPr lang="en-US" sz="1600" dirty="0" err="1" smtClean="0">
                <a:solidFill>
                  <a:prstClr val="black"/>
                </a:solidFill>
              </a:rPr>
              <a:t>Haijun</a:t>
            </a:r>
            <a:r>
              <a:rPr lang="en-US" sz="1600" dirty="0" smtClean="0">
                <a:solidFill>
                  <a:prstClr val="black"/>
                </a:solidFill>
              </a:rPr>
              <a:t> Gong</a:t>
            </a:r>
          </a:p>
          <a:p>
            <a:pPr lvl="0">
              <a:defRPr/>
            </a:pPr>
            <a:r>
              <a:rPr lang="en-US" sz="1600" dirty="0" smtClean="0">
                <a:solidFill>
                  <a:prstClr val="black"/>
                </a:solidFill>
              </a:rPr>
              <a:t>Paolo </a:t>
            </a:r>
            <a:r>
              <a:rPr lang="en-US" sz="1600" dirty="0" err="1" smtClean="0">
                <a:solidFill>
                  <a:prstClr val="black"/>
                </a:solidFill>
              </a:rPr>
              <a:t>Zuliani</a:t>
            </a:r>
            <a:endParaRPr lang="en-US" sz="1600" dirty="0">
              <a:solidFill>
                <a:prstClr val="black"/>
              </a:solidFill>
            </a:endParaRPr>
          </a:p>
        </p:txBody>
      </p:sp>
      <p:sp>
        <p:nvSpPr>
          <p:cNvPr id="45" name="Rounded Rectangle 44"/>
          <p:cNvSpPr/>
          <p:nvPr/>
        </p:nvSpPr>
        <p:spPr>
          <a:xfrm>
            <a:off x="5824809" y="2022004"/>
            <a:ext cx="2171699" cy="374571"/>
          </a:xfrm>
          <a:prstGeom prst="roundRect">
            <a:avLst/>
          </a:prstGeom>
        </p:spPr>
        <p:style>
          <a:lnRef idx="1">
            <a:schemeClr val="accent2"/>
          </a:lnRef>
          <a:fillRef idx="2">
            <a:schemeClr val="accent2"/>
          </a:fillRef>
          <a:effectRef idx="1">
            <a:schemeClr val="accent2"/>
          </a:effectRef>
          <a:fontRef idx="minor">
            <a:schemeClr val="dk1"/>
          </a:fontRef>
        </p:style>
        <p:txBody>
          <a:bodyPr anchor="ctr">
            <a:prstTxWarp prst="textNoShape">
              <a:avLst/>
            </a:prstTxWarp>
            <a:spAutoFit/>
          </a:bodyPr>
          <a:lstStyle/>
          <a:p>
            <a:r>
              <a:rPr lang="en-US" sz="1600" b="1" dirty="0" smtClean="0">
                <a:solidFill>
                  <a:schemeClr val="tx1"/>
                </a:solidFill>
                <a:ea typeface="ＭＳ Ｐゴシック" pitchFamily="-112" charset="-128"/>
                <a:cs typeface="ＭＳ Ｐゴシック" pitchFamily="-112" charset="-128"/>
              </a:rPr>
              <a:t>Michael </a:t>
            </a:r>
            <a:r>
              <a:rPr lang="en-US" sz="1600" b="1" dirty="0" err="1" smtClean="0">
                <a:solidFill>
                  <a:schemeClr val="tx1"/>
                </a:solidFill>
                <a:ea typeface="ＭＳ Ｐゴシック" pitchFamily="-112" charset="-128"/>
                <a:cs typeface="ＭＳ Ｐゴシック" pitchFamily="-112" charset="-128"/>
              </a:rPr>
              <a:t>Blinov</a:t>
            </a:r>
            <a:endParaRPr lang="en-US" sz="1600" dirty="0" smtClean="0">
              <a:solidFill>
                <a:schemeClr val="tx1"/>
              </a:solidFill>
              <a:ea typeface="ＭＳ Ｐゴシック" pitchFamily="-112" charset="-128"/>
              <a:cs typeface="ＭＳ Ｐゴシック" pitchFamily="-112" charset="-128"/>
            </a:endParaRPr>
          </a:p>
        </p:txBody>
      </p:sp>
    </p:spTree>
    <p:extLst>
      <p:ext uri="{BB962C8B-B14F-4D97-AF65-F5344CB8AC3E}">
        <p14:creationId xmlns:p14="http://schemas.microsoft.com/office/powerpoint/2010/main" val="2187072686"/>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Rule-Based Modeling with BioNetGen</a:t>
            </a:r>
            <a:endParaRPr lang="en-US" dirty="0"/>
          </a:p>
        </p:txBody>
      </p:sp>
      <p:pic>
        <p:nvPicPr>
          <p:cNvPr id="3" name="Picture 2"/>
          <p:cNvPicPr>
            <a:picLocks noChangeAspect="1"/>
          </p:cNvPicPr>
          <p:nvPr/>
        </p:nvPicPr>
        <p:blipFill>
          <a:blip r:embed="rId2"/>
          <a:stretch>
            <a:fillRect/>
          </a:stretch>
        </p:blipFill>
        <p:spPr>
          <a:xfrm>
            <a:off x="762000" y="1828651"/>
            <a:ext cx="2552700" cy="2527300"/>
          </a:xfrm>
          <a:prstGeom prst="rect">
            <a:avLst/>
          </a:prstGeom>
        </p:spPr>
      </p:pic>
      <p:sp>
        <p:nvSpPr>
          <p:cNvPr id="4" name="Right Arrow 3"/>
          <p:cNvSpPr/>
          <p:nvPr/>
        </p:nvSpPr>
        <p:spPr>
          <a:xfrm>
            <a:off x="3473196" y="2971651"/>
            <a:ext cx="978408" cy="4846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p:cNvSpPr txBox="1"/>
          <p:nvPr/>
        </p:nvSpPr>
        <p:spPr>
          <a:xfrm>
            <a:off x="4800600" y="2685722"/>
            <a:ext cx="3370672" cy="1200329"/>
          </a:xfrm>
          <a:prstGeom prst="rect">
            <a:avLst/>
          </a:prstGeom>
          <a:noFill/>
        </p:spPr>
        <p:txBody>
          <a:bodyPr wrap="none" rtlCol="0">
            <a:spAutoFit/>
          </a:bodyPr>
          <a:lstStyle/>
          <a:p>
            <a:r>
              <a:rPr lang="en-US" dirty="0" err="1" smtClean="0">
                <a:latin typeface="Courier"/>
                <a:cs typeface="Courier"/>
              </a:rPr>
              <a:t>IgE(a,a</a:t>
            </a:r>
            <a:r>
              <a:rPr lang="en-US" dirty="0" smtClean="0">
                <a:latin typeface="Courier"/>
                <a:cs typeface="Courier"/>
              </a:rPr>
              <a:t>)</a:t>
            </a:r>
          </a:p>
          <a:p>
            <a:r>
              <a:rPr lang="en-US" dirty="0" smtClean="0">
                <a:latin typeface="Courier"/>
                <a:cs typeface="Courier"/>
              </a:rPr>
              <a:t>FceRI(a,b~U~P,g2~U~P)</a:t>
            </a:r>
          </a:p>
          <a:p>
            <a:r>
              <a:rPr lang="en-US" dirty="0" smtClean="0">
                <a:latin typeface="Courier"/>
                <a:cs typeface="Courier"/>
              </a:rPr>
              <a:t>Lyn(U,SH2)</a:t>
            </a:r>
          </a:p>
          <a:p>
            <a:r>
              <a:rPr lang="en-US" dirty="0" smtClean="0">
                <a:latin typeface="Courier"/>
                <a:cs typeface="Courier"/>
              </a:rPr>
              <a:t>Syk(tSH2,lY~U~P,aY~U~P)</a:t>
            </a:r>
            <a:endParaRPr lang="en-US" dirty="0">
              <a:latin typeface="Courier"/>
              <a:cs typeface="Courier"/>
            </a:endParaRPr>
          </a:p>
        </p:txBody>
      </p:sp>
      <p:sp>
        <p:nvSpPr>
          <p:cNvPr id="7" name="TextBox 6"/>
          <p:cNvSpPr txBox="1"/>
          <p:nvPr/>
        </p:nvSpPr>
        <p:spPr>
          <a:xfrm>
            <a:off x="4661416" y="1770522"/>
            <a:ext cx="3581400" cy="830997"/>
          </a:xfrm>
          <a:prstGeom prst="rect">
            <a:avLst/>
          </a:prstGeom>
          <a:noFill/>
        </p:spPr>
        <p:txBody>
          <a:bodyPr wrap="square" rtlCol="0">
            <a:spAutoFit/>
          </a:bodyPr>
          <a:lstStyle/>
          <a:p>
            <a:r>
              <a:rPr lang="en-US" sz="2400" b="1" dirty="0" smtClean="0"/>
              <a:t>Molecules </a:t>
            </a:r>
            <a:r>
              <a:rPr lang="en-US" sz="2400" dirty="0" smtClean="0"/>
              <a:t>are </a:t>
            </a:r>
            <a:r>
              <a:rPr lang="en-US" sz="2400" i="1" dirty="0" smtClean="0"/>
              <a:t>structured</a:t>
            </a:r>
            <a:r>
              <a:rPr lang="en-US" sz="2400" dirty="0" smtClean="0"/>
              <a:t> objects</a:t>
            </a:r>
            <a:endParaRPr lang="en-US" sz="2400" dirty="0"/>
          </a:p>
        </p:txBody>
      </p:sp>
      <p:pic>
        <p:nvPicPr>
          <p:cNvPr id="8" name="Picture 7"/>
          <p:cNvPicPr>
            <a:picLocks noChangeAspect="1"/>
          </p:cNvPicPr>
          <p:nvPr/>
        </p:nvPicPr>
        <p:blipFill>
          <a:blip r:embed="rId3"/>
          <a:stretch>
            <a:fillRect/>
          </a:stretch>
        </p:blipFill>
        <p:spPr>
          <a:xfrm>
            <a:off x="243598" y="4462839"/>
            <a:ext cx="1612900" cy="2273300"/>
          </a:xfrm>
          <a:prstGeom prst="rect">
            <a:avLst/>
          </a:prstGeom>
        </p:spPr>
      </p:pic>
      <p:sp>
        <p:nvSpPr>
          <p:cNvPr id="9" name="Right Arrow 8"/>
          <p:cNvSpPr/>
          <p:nvPr/>
        </p:nvSpPr>
        <p:spPr>
          <a:xfrm>
            <a:off x="1938993" y="5528952"/>
            <a:ext cx="978408" cy="4846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9"/>
          <p:cNvSpPr txBox="1"/>
          <p:nvPr/>
        </p:nvSpPr>
        <p:spPr>
          <a:xfrm>
            <a:off x="3048652" y="5552859"/>
            <a:ext cx="6141112" cy="369332"/>
          </a:xfrm>
          <a:prstGeom prst="rect">
            <a:avLst/>
          </a:prstGeom>
          <a:noFill/>
        </p:spPr>
        <p:txBody>
          <a:bodyPr wrap="none" rtlCol="0">
            <a:spAutoFit/>
          </a:bodyPr>
          <a:lstStyle/>
          <a:p>
            <a:r>
              <a:rPr lang="en-US" dirty="0" err="1" smtClean="0">
                <a:latin typeface="Courier"/>
                <a:cs typeface="Courier"/>
              </a:rPr>
              <a:t>IgE(a,</a:t>
            </a:r>
            <a:r>
              <a:rPr lang="en-US" u="sng" dirty="0" err="1" smtClean="0">
                <a:latin typeface="Courier"/>
                <a:cs typeface="Courier"/>
              </a:rPr>
              <a:t>a</a:t>
            </a:r>
            <a:r>
              <a:rPr lang="en-US" dirty="0" smtClean="0">
                <a:latin typeface="Courier"/>
                <a:cs typeface="Courier"/>
              </a:rPr>
              <a:t>)+ </a:t>
            </a:r>
            <a:r>
              <a:rPr lang="en-US" dirty="0" err="1" smtClean="0">
                <a:latin typeface="Courier"/>
                <a:cs typeface="Courier"/>
              </a:rPr>
              <a:t>FceRI(</a:t>
            </a:r>
            <a:r>
              <a:rPr lang="en-US" u="sng" dirty="0" err="1" smtClean="0">
                <a:latin typeface="Courier"/>
                <a:cs typeface="Courier"/>
              </a:rPr>
              <a:t>a</a:t>
            </a:r>
            <a:r>
              <a:rPr lang="en-US" dirty="0" smtClean="0">
                <a:latin typeface="Courier"/>
                <a:cs typeface="Courier"/>
              </a:rPr>
              <a:t>)&lt;-&gt; IgE(a,</a:t>
            </a:r>
            <a:r>
              <a:rPr lang="en-US" u="sng" dirty="0" smtClean="0">
                <a:latin typeface="Courier"/>
                <a:cs typeface="Courier"/>
              </a:rPr>
              <a:t>a</a:t>
            </a:r>
            <a:r>
              <a:rPr lang="en-US" u="sng" dirty="0" smtClean="0">
                <a:solidFill>
                  <a:srgbClr val="FF0000"/>
                </a:solidFill>
                <a:latin typeface="Courier"/>
                <a:cs typeface="Courier"/>
              </a:rPr>
              <a:t>!1</a:t>
            </a:r>
            <a:r>
              <a:rPr lang="en-US" dirty="0" smtClean="0">
                <a:latin typeface="Courier"/>
                <a:cs typeface="Courier"/>
              </a:rPr>
              <a:t>).FceRI(</a:t>
            </a:r>
            <a:r>
              <a:rPr lang="en-US" u="sng" dirty="0" smtClean="0">
                <a:latin typeface="Courier"/>
                <a:cs typeface="Courier"/>
              </a:rPr>
              <a:t>a</a:t>
            </a:r>
            <a:r>
              <a:rPr lang="en-US" u="sng" dirty="0" smtClean="0">
                <a:solidFill>
                  <a:srgbClr val="FF0000"/>
                </a:solidFill>
                <a:latin typeface="Courier"/>
                <a:cs typeface="Courier"/>
              </a:rPr>
              <a:t>!1</a:t>
            </a:r>
            <a:r>
              <a:rPr lang="en-US" dirty="0" smtClean="0">
                <a:latin typeface="Courier"/>
                <a:cs typeface="Courier"/>
              </a:rPr>
              <a:t>)</a:t>
            </a:r>
          </a:p>
        </p:txBody>
      </p:sp>
      <p:sp>
        <p:nvSpPr>
          <p:cNvPr id="11" name="TextBox 10"/>
          <p:cNvSpPr txBox="1"/>
          <p:nvPr/>
        </p:nvSpPr>
        <p:spPr>
          <a:xfrm>
            <a:off x="3185691" y="4924183"/>
            <a:ext cx="5751051" cy="461665"/>
          </a:xfrm>
          <a:prstGeom prst="rect">
            <a:avLst/>
          </a:prstGeom>
          <a:noFill/>
        </p:spPr>
        <p:txBody>
          <a:bodyPr wrap="square" rtlCol="0">
            <a:spAutoFit/>
          </a:bodyPr>
          <a:lstStyle/>
          <a:p>
            <a:r>
              <a:rPr lang="en-US" sz="2400" b="1" dirty="0" smtClean="0"/>
              <a:t>Rules govern their interactions</a:t>
            </a:r>
            <a:endParaRPr lang="en-US" sz="2400" b="1" dirty="0"/>
          </a:p>
        </p:txBody>
      </p:sp>
      <p:sp>
        <p:nvSpPr>
          <p:cNvPr id="5" name="TextBox 4"/>
          <p:cNvSpPr txBox="1"/>
          <p:nvPr/>
        </p:nvSpPr>
        <p:spPr>
          <a:xfrm>
            <a:off x="4225617" y="4002008"/>
            <a:ext cx="4726485" cy="707886"/>
          </a:xfrm>
          <a:prstGeom prst="rect">
            <a:avLst/>
          </a:prstGeom>
          <a:noFill/>
        </p:spPr>
        <p:txBody>
          <a:bodyPr wrap="square" rtlCol="0">
            <a:spAutoFit/>
          </a:bodyPr>
          <a:lstStyle/>
          <a:p>
            <a:r>
              <a:rPr lang="en-US" sz="2000" b="1" dirty="0" smtClean="0"/>
              <a:t>Components </a:t>
            </a:r>
            <a:r>
              <a:rPr lang="en-US" sz="2000" dirty="0" smtClean="0"/>
              <a:t>represent sites of binding and </a:t>
            </a:r>
            <a:r>
              <a:rPr lang="en-US" sz="2000" dirty="0" err="1" smtClean="0"/>
              <a:t>postranslational</a:t>
            </a:r>
            <a:r>
              <a:rPr lang="en-US" sz="2000" dirty="0" smtClean="0"/>
              <a:t> modification</a:t>
            </a:r>
            <a:r>
              <a:rPr lang="en-US" sz="2000" i="1" dirty="0" smtClean="0"/>
              <a:t> </a:t>
            </a:r>
            <a:endParaRPr lang="en-US" sz="2000" i="1" dirty="0"/>
          </a:p>
        </p:txBody>
      </p:sp>
      <p:sp>
        <p:nvSpPr>
          <p:cNvPr id="13" name="TextBox 12"/>
          <p:cNvSpPr txBox="1"/>
          <p:nvPr/>
        </p:nvSpPr>
        <p:spPr>
          <a:xfrm>
            <a:off x="3461964" y="6028253"/>
            <a:ext cx="4726485" cy="707886"/>
          </a:xfrm>
          <a:prstGeom prst="rect">
            <a:avLst/>
          </a:prstGeom>
          <a:noFill/>
        </p:spPr>
        <p:txBody>
          <a:bodyPr wrap="square" rtlCol="0">
            <a:spAutoFit/>
          </a:bodyPr>
          <a:lstStyle/>
          <a:p>
            <a:r>
              <a:rPr lang="en-US" sz="2000" dirty="0" smtClean="0"/>
              <a:t>Because rules act </a:t>
            </a:r>
            <a:r>
              <a:rPr lang="en-US" sz="2000" i="1" dirty="0" smtClean="0"/>
              <a:t>locally</a:t>
            </a:r>
            <a:r>
              <a:rPr lang="en-US" sz="2000" dirty="0" smtClean="0"/>
              <a:t> they may generate many possible reactions </a:t>
            </a:r>
            <a:endParaRPr lang="en-US" sz="2000" i="1" dirty="0"/>
          </a:p>
        </p:txBody>
      </p:sp>
      <p:sp>
        <p:nvSpPr>
          <p:cNvPr id="14" name="Rectangle 13"/>
          <p:cNvSpPr/>
          <p:nvPr/>
        </p:nvSpPr>
        <p:spPr>
          <a:xfrm>
            <a:off x="2082465" y="3568811"/>
            <a:ext cx="6319808" cy="2282165"/>
          </a:xfrm>
          <a:prstGeom prst="rect">
            <a:avLst/>
          </a:prstGeom>
        </p:spPr>
        <p:style>
          <a:lnRef idx="1">
            <a:schemeClr val="accent2"/>
          </a:lnRef>
          <a:fillRef idx="2">
            <a:schemeClr val="accent2"/>
          </a:fillRef>
          <a:effectRef idx="1">
            <a:schemeClr val="accent2"/>
          </a:effectRef>
          <a:fontRef idx="minor">
            <a:schemeClr val="dk1"/>
          </a:fontRef>
        </p:style>
        <p:txBody>
          <a:bodyPr rtlCol="0" anchor="t"/>
          <a:lstStyle/>
          <a:p>
            <a:r>
              <a:rPr lang="en-US" sz="2400" b="1" dirty="0" smtClean="0"/>
              <a:t>Advantages</a:t>
            </a:r>
          </a:p>
          <a:p>
            <a:pPr marL="457200" indent="-457200">
              <a:buFont typeface="+mj-lt"/>
              <a:buAutoNum type="arabicPeriod"/>
            </a:pPr>
            <a:r>
              <a:rPr lang="en-US" sz="2400" dirty="0" smtClean="0"/>
              <a:t>Retain detailed information about molecular interactions.</a:t>
            </a:r>
          </a:p>
          <a:p>
            <a:pPr marL="457200" indent="-457200">
              <a:buFont typeface="+mj-lt"/>
              <a:buAutoNum type="arabicPeriod"/>
            </a:pPr>
            <a:r>
              <a:rPr lang="en-US" sz="2400" dirty="0" smtClean="0"/>
              <a:t>Scalable both in model construction and simulation.</a:t>
            </a:r>
            <a:endParaRPr lang="en-US" sz="2400" dirty="0"/>
          </a:p>
        </p:txBody>
      </p:sp>
    </p:spTree>
    <p:extLst>
      <p:ext uri="{BB962C8B-B14F-4D97-AF65-F5344CB8AC3E}">
        <p14:creationId xmlns:p14="http://schemas.microsoft.com/office/powerpoint/2010/main" val="103337810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1" grpId="0"/>
      <p:bldP spid="5" grpId="0"/>
      <p:bldP spid="13" grpId="0"/>
      <p:bldP spid="1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Basic RBM workflow with BioNetGen</a:t>
            </a:r>
            <a:endParaRPr lang="en-US" dirty="0"/>
          </a:p>
        </p:txBody>
      </p:sp>
      <p:sp>
        <p:nvSpPr>
          <p:cNvPr id="47" name="TextBox 23"/>
          <p:cNvSpPr txBox="1">
            <a:spLocks noChangeArrowheads="1"/>
          </p:cNvSpPr>
          <p:nvPr/>
        </p:nvSpPr>
        <p:spPr bwMode="auto">
          <a:xfrm>
            <a:off x="70555" y="5568689"/>
            <a:ext cx="4648200" cy="1569660"/>
          </a:xfrm>
          <a:prstGeom prst="rect">
            <a:avLst/>
          </a:prstGeom>
          <a:noFill/>
          <a:ln w="9525">
            <a:noFill/>
            <a:miter lim="800000"/>
            <a:headEnd/>
            <a:tailEnd/>
          </a:ln>
        </p:spPr>
        <p:txBody>
          <a:bodyPr>
            <a:prstTxWarp prst="textNoShape">
              <a:avLst/>
            </a:prstTxWarp>
            <a:spAutoFit/>
          </a:bodyPr>
          <a:lstStyle/>
          <a:p>
            <a:r>
              <a:rPr lang="en-US" sz="2400" dirty="0">
                <a:latin typeface="Gill Sans MT" pitchFamily="-112" charset="-18"/>
                <a:hlinkClick r:id="rId2"/>
              </a:rPr>
              <a:t>http://</a:t>
            </a:r>
            <a:r>
              <a:rPr lang="en-US" sz="2400" dirty="0" smtClean="0">
                <a:latin typeface="Gill Sans MT" pitchFamily="-112" charset="-18"/>
                <a:hlinkClick r:id="rId2"/>
              </a:rPr>
              <a:t>bionetgen.org</a:t>
            </a:r>
            <a:endParaRPr lang="en-US" sz="2400" dirty="0" smtClean="0">
              <a:latin typeface="Gill Sans MT" pitchFamily="-112" charset="-18"/>
            </a:endParaRPr>
          </a:p>
          <a:p>
            <a:r>
              <a:rPr lang="en-US" sz="2400" dirty="0" smtClean="0">
                <a:latin typeface="Gill Sans MT" pitchFamily="-112" charset="-18"/>
                <a:hlinkClick r:id="rId3"/>
              </a:rPr>
              <a:t>http://rulebender.org</a:t>
            </a:r>
            <a:endParaRPr lang="en-US" sz="2400" dirty="0" smtClean="0">
              <a:latin typeface="Gill Sans MT" pitchFamily="-112" charset="-18"/>
            </a:endParaRPr>
          </a:p>
          <a:p>
            <a:r>
              <a:rPr lang="en-US" sz="2400" dirty="0" smtClean="0">
                <a:latin typeface="Gill Sans MT" pitchFamily="-112" charset="-18"/>
                <a:hlinkClick r:id="rId4"/>
              </a:rPr>
              <a:t>http://nfsim.org</a:t>
            </a:r>
            <a:endParaRPr lang="en-US" sz="2400" dirty="0" smtClean="0">
              <a:latin typeface="Gill Sans MT" pitchFamily="-112" charset="-18"/>
            </a:endParaRPr>
          </a:p>
          <a:p>
            <a:endParaRPr lang="en-US" sz="2400" dirty="0">
              <a:latin typeface="Gill Sans MT" pitchFamily="-112" charset="-18"/>
            </a:endParaRPr>
          </a:p>
        </p:txBody>
      </p:sp>
      <p:pic>
        <p:nvPicPr>
          <p:cNvPr id="19" name="Picture 18"/>
          <p:cNvPicPr>
            <a:picLocks noChangeAspect="1"/>
          </p:cNvPicPr>
          <p:nvPr/>
        </p:nvPicPr>
        <p:blipFill>
          <a:blip r:embed="rId5"/>
          <a:stretch>
            <a:fillRect/>
          </a:stretch>
        </p:blipFill>
        <p:spPr>
          <a:xfrm>
            <a:off x="608414" y="3697111"/>
            <a:ext cx="8079572" cy="2296672"/>
          </a:xfrm>
          <a:prstGeom prst="rect">
            <a:avLst/>
          </a:prstGeom>
        </p:spPr>
      </p:pic>
      <p:pic>
        <p:nvPicPr>
          <p:cNvPr id="20" name="Picture 19"/>
          <p:cNvPicPr/>
          <p:nvPr/>
        </p:nvPicPr>
        <p:blipFill>
          <a:blip r:embed="rId6">
            <a:extLst>
              <a:ext uri="{28A0092B-C50C-407E-A947-70E740481C1C}">
                <a14:useLocalDpi xmlns:a14="http://schemas.microsoft.com/office/drawing/2010/main" val="0"/>
              </a:ext>
            </a:extLst>
          </a:blip>
          <a:stretch>
            <a:fillRect/>
          </a:stretch>
        </p:blipFill>
        <p:spPr>
          <a:xfrm>
            <a:off x="566081" y="1578044"/>
            <a:ext cx="3697513" cy="2119067"/>
          </a:xfrm>
          <a:prstGeom prst="rect">
            <a:avLst/>
          </a:prstGeom>
        </p:spPr>
      </p:pic>
      <p:sp>
        <p:nvSpPr>
          <p:cNvPr id="3" name="TextBox 2"/>
          <p:cNvSpPr txBox="1"/>
          <p:nvPr/>
        </p:nvSpPr>
        <p:spPr>
          <a:xfrm>
            <a:off x="4380089" y="1578044"/>
            <a:ext cx="2180405" cy="461665"/>
          </a:xfrm>
          <a:prstGeom prst="rect">
            <a:avLst/>
          </a:prstGeom>
          <a:noFill/>
        </p:spPr>
        <p:txBody>
          <a:bodyPr wrap="none" rtlCol="0">
            <a:spAutoFit/>
          </a:bodyPr>
          <a:lstStyle/>
          <a:p>
            <a:r>
              <a:rPr lang="en-US" sz="2400" dirty="0" err="1" smtClean="0"/>
              <a:t>RuleBender</a:t>
            </a:r>
            <a:r>
              <a:rPr lang="en-US" sz="2400" dirty="0" smtClean="0"/>
              <a:t> GUI </a:t>
            </a:r>
            <a:endParaRPr lang="en-US" sz="2400" dirty="0"/>
          </a:p>
        </p:txBody>
      </p:sp>
      <p:pic>
        <p:nvPicPr>
          <p:cNvPr id="7" name="Picture 6"/>
          <p:cNvPicPr>
            <a:picLocks noChangeAspect="1"/>
          </p:cNvPicPr>
          <p:nvPr/>
        </p:nvPicPr>
        <p:blipFill>
          <a:blip r:embed="rId7"/>
          <a:stretch>
            <a:fillRect/>
          </a:stretch>
        </p:blipFill>
        <p:spPr>
          <a:xfrm>
            <a:off x="6400282" y="1371562"/>
            <a:ext cx="2717800" cy="2068325"/>
          </a:xfrm>
          <a:prstGeom prst="rect">
            <a:avLst/>
          </a:prstGeom>
          <a:effectLst>
            <a:outerShdw blurRad="50800" dist="38100" dir="2700000" algn="br">
              <a:srgbClr val="000000">
                <a:alpha val="43000"/>
              </a:srgbClr>
            </a:outerShdw>
          </a:effectLst>
        </p:spPr>
      </p:pic>
      <p:pic>
        <p:nvPicPr>
          <p:cNvPr id="13" name="Picture 12" descr="R-Shc-Grb2-Sos-Ras.png"/>
          <p:cNvPicPr>
            <a:picLocks noChangeAspect="1"/>
          </p:cNvPicPr>
          <p:nvPr/>
        </p:nvPicPr>
        <p:blipFill>
          <a:blip r:embed="rId8"/>
          <a:stretch>
            <a:fillRect/>
          </a:stretch>
        </p:blipFill>
        <p:spPr>
          <a:xfrm>
            <a:off x="4354312" y="1578044"/>
            <a:ext cx="2075343" cy="154823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35143598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5" name="Picture 114"/>
          <p:cNvPicPr>
            <a:picLocks noChangeAspect="1"/>
          </p:cNvPicPr>
          <p:nvPr/>
        </p:nvPicPr>
        <p:blipFill>
          <a:blip r:embed="rId2"/>
          <a:stretch>
            <a:fillRect/>
          </a:stretch>
        </p:blipFill>
        <p:spPr>
          <a:xfrm>
            <a:off x="3657600" y="1219200"/>
            <a:ext cx="1600200" cy="1555750"/>
          </a:xfrm>
          <a:prstGeom prst="rect">
            <a:avLst/>
          </a:prstGeom>
        </p:spPr>
      </p:pic>
      <p:sp>
        <p:nvSpPr>
          <p:cNvPr id="37" name="Can 36"/>
          <p:cNvSpPr/>
          <p:nvPr/>
        </p:nvSpPr>
        <p:spPr>
          <a:xfrm>
            <a:off x="6000130" y="3889376"/>
            <a:ext cx="1315070" cy="682624"/>
          </a:xfrm>
          <a:prstGeom prst="can">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smtClean="0">
                <a:solidFill>
                  <a:srgbClr val="000000"/>
                </a:solidFill>
              </a:rPr>
              <a:t>PLA (</a:t>
            </a:r>
            <a:r>
              <a:rPr lang="en-US" dirty="0" err="1" smtClean="0">
                <a:solidFill>
                  <a:srgbClr val="000000"/>
                </a:solidFill>
              </a:rPr>
              <a:t>τ</a:t>
            </a:r>
            <a:r>
              <a:rPr lang="en-US" dirty="0" smtClean="0">
                <a:solidFill>
                  <a:srgbClr val="000000"/>
                </a:solidFill>
              </a:rPr>
              <a:t>-leap)</a:t>
            </a:r>
            <a:endParaRPr lang="en-US" dirty="0">
              <a:solidFill>
                <a:srgbClr val="000000"/>
              </a:solidFill>
            </a:endParaRPr>
          </a:p>
        </p:txBody>
      </p:sp>
      <p:sp>
        <p:nvSpPr>
          <p:cNvPr id="2" name="Title 1"/>
          <p:cNvSpPr>
            <a:spLocks noGrp="1"/>
          </p:cNvSpPr>
          <p:nvPr>
            <p:ph type="title"/>
          </p:nvPr>
        </p:nvSpPr>
        <p:spPr/>
        <p:txBody>
          <a:bodyPr>
            <a:normAutofit/>
          </a:bodyPr>
          <a:lstStyle/>
          <a:p>
            <a:r>
              <a:rPr lang="en-US" dirty="0" smtClean="0"/>
              <a:t>One language to rule them all*</a:t>
            </a:r>
            <a:endParaRPr lang="en-US" dirty="0"/>
          </a:p>
        </p:txBody>
      </p:sp>
      <p:sp>
        <p:nvSpPr>
          <p:cNvPr id="9" name="Folded Corner 8"/>
          <p:cNvSpPr/>
          <p:nvPr/>
        </p:nvSpPr>
        <p:spPr>
          <a:xfrm>
            <a:off x="228600" y="2819400"/>
            <a:ext cx="1600200" cy="1035052"/>
          </a:xfrm>
          <a:prstGeom prst="foldedCorner">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400" dirty="0" smtClean="0">
                <a:solidFill>
                  <a:schemeClr val="tx1"/>
                </a:solidFill>
              </a:rPr>
              <a:t>BNGL</a:t>
            </a:r>
            <a:endParaRPr lang="en-US" sz="2400" dirty="0">
              <a:solidFill>
                <a:schemeClr val="tx1"/>
              </a:solidFill>
            </a:endParaRPr>
          </a:p>
        </p:txBody>
      </p:sp>
      <p:cxnSp>
        <p:nvCxnSpPr>
          <p:cNvPr id="10" name="Straight Arrow Connector 9"/>
          <p:cNvCxnSpPr>
            <a:stCxn id="9" idx="3"/>
            <a:endCxn id="11" idx="2"/>
          </p:cNvCxnSpPr>
          <p:nvPr/>
        </p:nvCxnSpPr>
        <p:spPr>
          <a:xfrm flipV="1">
            <a:off x="1828800" y="3319464"/>
            <a:ext cx="388360" cy="1746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1" name="Can 10"/>
          <p:cNvSpPr/>
          <p:nvPr/>
        </p:nvSpPr>
        <p:spPr>
          <a:xfrm>
            <a:off x="2217160" y="2862264"/>
            <a:ext cx="1295400" cy="914400"/>
          </a:xfrm>
          <a:prstGeom prst="can">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cap="small" dirty="0" smtClean="0">
                <a:solidFill>
                  <a:srgbClr val="000000"/>
                </a:solidFill>
              </a:rPr>
              <a:t>BioNetGen</a:t>
            </a:r>
            <a:endParaRPr lang="en-US" cap="small" dirty="0">
              <a:solidFill>
                <a:srgbClr val="000000"/>
              </a:solidFill>
            </a:endParaRPr>
          </a:p>
        </p:txBody>
      </p:sp>
      <p:cxnSp>
        <p:nvCxnSpPr>
          <p:cNvPr id="12" name="Straight Arrow Connector 11"/>
          <p:cNvCxnSpPr>
            <a:stCxn id="11" idx="4"/>
            <a:endCxn id="14" idx="1"/>
          </p:cNvCxnSpPr>
          <p:nvPr/>
        </p:nvCxnSpPr>
        <p:spPr>
          <a:xfrm>
            <a:off x="3512560" y="3319464"/>
            <a:ext cx="457200"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4" name="Folded Corner 13"/>
          <p:cNvSpPr/>
          <p:nvPr/>
        </p:nvSpPr>
        <p:spPr>
          <a:xfrm>
            <a:off x="3969760" y="2978152"/>
            <a:ext cx="1364240" cy="685800"/>
          </a:xfrm>
          <a:prstGeom prst="foldedCorner">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Reaction Network</a:t>
            </a:r>
            <a:endParaRPr lang="en-US" dirty="0">
              <a:solidFill>
                <a:srgbClr val="000000"/>
              </a:solidFill>
            </a:endParaRPr>
          </a:p>
        </p:txBody>
      </p:sp>
      <p:sp>
        <p:nvSpPr>
          <p:cNvPr id="16" name="Can 15"/>
          <p:cNvSpPr/>
          <p:nvPr/>
        </p:nvSpPr>
        <p:spPr>
          <a:xfrm>
            <a:off x="6000130" y="3279776"/>
            <a:ext cx="1315070" cy="758824"/>
          </a:xfrm>
          <a:prstGeom prst="can">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smtClean="0">
                <a:solidFill>
                  <a:srgbClr val="000000"/>
                </a:solidFill>
              </a:rPr>
              <a:t>SSA (Gillespie)</a:t>
            </a:r>
            <a:endParaRPr lang="en-US" dirty="0">
              <a:solidFill>
                <a:srgbClr val="000000"/>
              </a:solidFill>
            </a:endParaRPr>
          </a:p>
        </p:txBody>
      </p:sp>
      <p:cxnSp>
        <p:nvCxnSpPr>
          <p:cNvPr id="17" name="Straight Arrow Connector 16"/>
          <p:cNvCxnSpPr>
            <a:stCxn id="14" idx="3"/>
            <a:endCxn id="15" idx="2"/>
          </p:cNvCxnSpPr>
          <p:nvPr/>
        </p:nvCxnSpPr>
        <p:spPr>
          <a:xfrm flipV="1">
            <a:off x="5334000" y="3200400"/>
            <a:ext cx="658770" cy="12065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14" idx="3"/>
            <a:endCxn id="16" idx="2"/>
          </p:cNvCxnSpPr>
          <p:nvPr/>
        </p:nvCxnSpPr>
        <p:spPr>
          <a:xfrm>
            <a:off x="5334000" y="3321052"/>
            <a:ext cx="666130" cy="33813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1" name="Folded Corner 20"/>
          <p:cNvSpPr/>
          <p:nvPr/>
        </p:nvSpPr>
        <p:spPr>
          <a:xfrm>
            <a:off x="8008360" y="2978152"/>
            <a:ext cx="907040" cy="685800"/>
          </a:xfrm>
          <a:prstGeom prst="foldedCorner">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Output</a:t>
            </a:r>
            <a:endParaRPr lang="en-US" dirty="0">
              <a:solidFill>
                <a:srgbClr val="000000"/>
              </a:solidFill>
            </a:endParaRPr>
          </a:p>
        </p:txBody>
      </p:sp>
      <p:cxnSp>
        <p:nvCxnSpPr>
          <p:cNvPr id="22" name="Straight Arrow Connector 21"/>
          <p:cNvCxnSpPr>
            <a:stCxn id="15" idx="4"/>
            <a:endCxn id="21" idx="1"/>
          </p:cNvCxnSpPr>
          <p:nvPr/>
        </p:nvCxnSpPr>
        <p:spPr>
          <a:xfrm>
            <a:off x="7315200" y="3200400"/>
            <a:ext cx="693160" cy="12065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a:stCxn id="16" idx="4"/>
            <a:endCxn id="21" idx="1"/>
          </p:cNvCxnSpPr>
          <p:nvPr/>
        </p:nvCxnSpPr>
        <p:spPr>
          <a:xfrm flipV="1">
            <a:off x="7315200" y="3321052"/>
            <a:ext cx="693160" cy="33813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8" name="Elbow Connector 27"/>
          <p:cNvCxnSpPr>
            <a:stCxn id="11" idx="3"/>
            <a:endCxn id="27" idx="2"/>
          </p:cNvCxnSpPr>
          <p:nvPr/>
        </p:nvCxnSpPr>
        <p:spPr>
          <a:xfrm rot="16200000" flipH="1">
            <a:off x="3672877" y="2968647"/>
            <a:ext cx="1519236" cy="3135270"/>
          </a:xfrm>
          <a:prstGeom prst="bentConnector2">
            <a:avLst/>
          </a:prstGeom>
          <a:ln>
            <a:tailEnd type="arrow"/>
          </a:ln>
        </p:spPr>
        <p:style>
          <a:lnRef idx="2">
            <a:schemeClr val="accent1"/>
          </a:lnRef>
          <a:fillRef idx="0">
            <a:schemeClr val="accent1"/>
          </a:fillRef>
          <a:effectRef idx="1">
            <a:schemeClr val="accent1"/>
          </a:effectRef>
          <a:fontRef idx="minor">
            <a:schemeClr val="tx1"/>
          </a:fontRef>
        </p:style>
      </p:cxnSp>
      <p:sp>
        <p:nvSpPr>
          <p:cNvPr id="15" name="Can 14"/>
          <p:cNvSpPr/>
          <p:nvPr/>
        </p:nvSpPr>
        <p:spPr>
          <a:xfrm>
            <a:off x="5992770" y="2971800"/>
            <a:ext cx="1322430" cy="457200"/>
          </a:xfrm>
          <a:prstGeom prst="can">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dirty="0" smtClean="0">
                <a:solidFill>
                  <a:srgbClr val="000000"/>
                </a:solidFill>
              </a:rPr>
              <a:t>CVODE</a:t>
            </a:r>
            <a:endParaRPr lang="en-US" dirty="0">
              <a:solidFill>
                <a:srgbClr val="000000"/>
              </a:solidFill>
            </a:endParaRPr>
          </a:p>
        </p:txBody>
      </p:sp>
      <p:cxnSp>
        <p:nvCxnSpPr>
          <p:cNvPr id="38" name="Straight Arrow Connector 37"/>
          <p:cNvCxnSpPr>
            <a:stCxn id="14" idx="3"/>
            <a:endCxn id="37" idx="2"/>
          </p:cNvCxnSpPr>
          <p:nvPr/>
        </p:nvCxnSpPr>
        <p:spPr>
          <a:xfrm>
            <a:off x="5334000" y="3321052"/>
            <a:ext cx="666130" cy="90963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43" name="Can 42"/>
          <p:cNvSpPr/>
          <p:nvPr/>
        </p:nvSpPr>
        <p:spPr>
          <a:xfrm>
            <a:off x="2217160" y="5410200"/>
            <a:ext cx="1315070" cy="533400"/>
          </a:xfrm>
          <a:prstGeom prst="can">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err="1" smtClean="0">
                <a:solidFill>
                  <a:srgbClr val="000000"/>
                </a:solidFill>
              </a:rPr>
              <a:t>RuleMonkey</a:t>
            </a:r>
            <a:endParaRPr lang="en-US" sz="1600" dirty="0">
              <a:solidFill>
                <a:srgbClr val="000000"/>
              </a:solidFill>
            </a:endParaRPr>
          </a:p>
        </p:txBody>
      </p:sp>
      <p:sp>
        <p:nvSpPr>
          <p:cNvPr id="27" name="Can 26"/>
          <p:cNvSpPr/>
          <p:nvPr/>
        </p:nvSpPr>
        <p:spPr>
          <a:xfrm>
            <a:off x="6000130" y="5029200"/>
            <a:ext cx="1315070" cy="533400"/>
          </a:xfrm>
          <a:prstGeom prst="can">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dirty="0" err="1" smtClean="0">
                <a:solidFill>
                  <a:srgbClr val="000000"/>
                </a:solidFill>
              </a:rPr>
              <a:t>NFsim</a:t>
            </a:r>
            <a:endParaRPr lang="en-US" dirty="0">
              <a:solidFill>
                <a:srgbClr val="000000"/>
              </a:solidFill>
            </a:endParaRPr>
          </a:p>
        </p:txBody>
      </p:sp>
      <p:sp>
        <p:nvSpPr>
          <p:cNvPr id="44" name="Can 43"/>
          <p:cNvSpPr/>
          <p:nvPr/>
        </p:nvSpPr>
        <p:spPr>
          <a:xfrm>
            <a:off x="2209800" y="6096000"/>
            <a:ext cx="1315070" cy="533400"/>
          </a:xfrm>
          <a:prstGeom prst="can">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err="1" smtClean="0">
                <a:solidFill>
                  <a:srgbClr val="000000"/>
                </a:solidFill>
              </a:rPr>
              <a:t>SRsim</a:t>
            </a:r>
            <a:endParaRPr lang="en-US" sz="1600" dirty="0">
              <a:solidFill>
                <a:srgbClr val="000000"/>
              </a:solidFill>
            </a:endParaRPr>
          </a:p>
        </p:txBody>
      </p:sp>
      <p:sp>
        <p:nvSpPr>
          <p:cNvPr id="51" name="Can 50"/>
          <p:cNvSpPr/>
          <p:nvPr/>
        </p:nvSpPr>
        <p:spPr>
          <a:xfrm>
            <a:off x="457200" y="5638800"/>
            <a:ext cx="1295400" cy="914400"/>
          </a:xfrm>
          <a:prstGeom prst="can">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smtClean="0">
                <a:solidFill>
                  <a:schemeClr val="tx1"/>
                </a:solidFill>
              </a:rPr>
              <a:t>pySB</a:t>
            </a:r>
            <a:endParaRPr lang="en-US" dirty="0">
              <a:solidFill>
                <a:schemeClr val="tx1"/>
              </a:solidFill>
            </a:endParaRPr>
          </a:p>
        </p:txBody>
      </p:sp>
      <p:cxnSp>
        <p:nvCxnSpPr>
          <p:cNvPr id="53" name="Straight Arrow Connector 52"/>
          <p:cNvCxnSpPr>
            <a:stCxn id="51" idx="1"/>
            <a:endCxn id="9" idx="2"/>
          </p:cNvCxnSpPr>
          <p:nvPr/>
        </p:nvCxnSpPr>
        <p:spPr>
          <a:xfrm flipH="1" flipV="1">
            <a:off x="1028700" y="3854452"/>
            <a:ext cx="76200" cy="178434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4" name="Straight Arrow Connector 53"/>
          <p:cNvCxnSpPr>
            <a:stCxn id="11" idx="3"/>
            <a:endCxn id="51" idx="1"/>
          </p:cNvCxnSpPr>
          <p:nvPr/>
        </p:nvCxnSpPr>
        <p:spPr>
          <a:xfrm flipH="1">
            <a:off x="1104900" y="3776664"/>
            <a:ext cx="1759960" cy="186213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3" name="Straight Arrow Connector 72"/>
          <p:cNvCxnSpPr>
            <a:stCxn id="9" idx="2"/>
            <a:endCxn id="43" idx="2"/>
          </p:cNvCxnSpPr>
          <p:nvPr/>
        </p:nvCxnSpPr>
        <p:spPr>
          <a:xfrm>
            <a:off x="1028700" y="3854452"/>
            <a:ext cx="1188460" cy="182244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5" name="Straight Arrow Connector 74"/>
          <p:cNvCxnSpPr>
            <a:stCxn id="9" idx="2"/>
            <a:endCxn id="44" idx="2"/>
          </p:cNvCxnSpPr>
          <p:nvPr/>
        </p:nvCxnSpPr>
        <p:spPr>
          <a:xfrm>
            <a:off x="1028700" y="3854452"/>
            <a:ext cx="1181100" cy="250824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80" name="TextBox 79"/>
          <p:cNvSpPr txBox="1"/>
          <p:nvPr/>
        </p:nvSpPr>
        <p:spPr>
          <a:xfrm>
            <a:off x="3581400" y="5498068"/>
            <a:ext cx="2741180" cy="369332"/>
          </a:xfrm>
          <a:prstGeom prst="rect">
            <a:avLst/>
          </a:prstGeom>
          <a:noFill/>
        </p:spPr>
        <p:txBody>
          <a:bodyPr wrap="none" rtlCol="0">
            <a:spAutoFit/>
          </a:bodyPr>
          <a:lstStyle/>
          <a:p>
            <a:r>
              <a:rPr lang="en-US" dirty="0" smtClean="0"/>
              <a:t>rejection-free network free</a:t>
            </a:r>
            <a:endParaRPr lang="en-US" dirty="0"/>
          </a:p>
        </p:txBody>
      </p:sp>
      <p:sp>
        <p:nvSpPr>
          <p:cNvPr id="81" name="TextBox 80"/>
          <p:cNvSpPr txBox="1"/>
          <p:nvPr/>
        </p:nvSpPr>
        <p:spPr>
          <a:xfrm>
            <a:off x="3581400" y="6183868"/>
            <a:ext cx="3568367" cy="369332"/>
          </a:xfrm>
          <a:prstGeom prst="rect">
            <a:avLst/>
          </a:prstGeom>
          <a:noFill/>
        </p:spPr>
        <p:txBody>
          <a:bodyPr wrap="none" rtlCol="0">
            <a:spAutoFit/>
          </a:bodyPr>
          <a:lstStyle/>
          <a:p>
            <a:r>
              <a:rPr lang="en-US" dirty="0" smtClean="0"/>
              <a:t>Brownian dynamics + mol. structure</a:t>
            </a:r>
            <a:endParaRPr lang="en-US" dirty="0"/>
          </a:p>
        </p:txBody>
      </p:sp>
      <p:sp>
        <p:nvSpPr>
          <p:cNvPr id="86" name="Folded Corner 85"/>
          <p:cNvSpPr/>
          <p:nvPr/>
        </p:nvSpPr>
        <p:spPr>
          <a:xfrm>
            <a:off x="5715000" y="1371600"/>
            <a:ext cx="1364240" cy="457200"/>
          </a:xfrm>
          <a:prstGeom prst="foldedCorner">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solidFill>
                  <a:srgbClr val="000000"/>
                </a:solidFill>
              </a:rPr>
              <a:t>SBML</a:t>
            </a:r>
            <a:endParaRPr lang="en-US" dirty="0">
              <a:solidFill>
                <a:srgbClr val="000000"/>
              </a:solidFill>
            </a:endParaRPr>
          </a:p>
        </p:txBody>
      </p:sp>
      <p:sp>
        <p:nvSpPr>
          <p:cNvPr id="87" name="Folded Corner 86"/>
          <p:cNvSpPr/>
          <p:nvPr/>
        </p:nvSpPr>
        <p:spPr>
          <a:xfrm>
            <a:off x="6027160" y="1866900"/>
            <a:ext cx="1364240" cy="457200"/>
          </a:xfrm>
          <a:prstGeom prst="foldedCorner">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smtClean="0">
                <a:solidFill>
                  <a:srgbClr val="000000"/>
                </a:solidFill>
              </a:rPr>
              <a:t>Matlab</a:t>
            </a:r>
            <a:endParaRPr lang="en-US" dirty="0">
              <a:solidFill>
                <a:srgbClr val="000000"/>
              </a:solidFill>
            </a:endParaRPr>
          </a:p>
        </p:txBody>
      </p:sp>
      <p:cxnSp>
        <p:nvCxnSpPr>
          <p:cNvPr id="89" name="Straight Arrow Connector 88"/>
          <p:cNvCxnSpPr>
            <a:endCxn id="87" idx="1"/>
          </p:cNvCxnSpPr>
          <p:nvPr/>
        </p:nvCxnSpPr>
        <p:spPr>
          <a:xfrm flipV="1">
            <a:off x="5334000" y="2095500"/>
            <a:ext cx="693160" cy="122555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2" name="Straight Arrow Connector 91"/>
          <p:cNvCxnSpPr>
            <a:stCxn id="14" idx="3"/>
            <a:endCxn id="86" idx="1"/>
          </p:cNvCxnSpPr>
          <p:nvPr/>
        </p:nvCxnSpPr>
        <p:spPr>
          <a:xfrm flipV="1">
            <a:off x="5334000" y="1600200"/>
            <a:ext cx="381000" cy="172085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95" name="Can 94"/>
          <p:cNvSpPr/>
          <p:nvPr/>
        </p:nvSpPr>
        <p:spPr>
          <a:xfrm>
            <a:off x="6457330" y="2362200"/>
            <a:ext cx="1315070" cy="533400"/>
          </a:xfrm>
          <a:prstGeom prst="can">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solidFill>
                  <a:srgbClr val="000000"/>
                </a:solidFill>
              </a:rPr>
              <a:t>Virtual Cell</a:t>
            </a:r>
            <a:endParaRPr lang="en-US" sz="1600" dirty="0">
              <a:solidFill>
                <a:srgbClr val="000000"/>
              </a:solidFill>
            </a:endParaRPr>
          </a:p>
        </p:txBody>
      </p:sp>
      <p:cxnSp>
        <p:nvCxnSpPr>
          <p:cNvPr id="96" name="Straight Arrow Connector 95"/>
          <p:cNvCxnSpPr>
            <a:stCxn id="14" idx="3"/>
            <a:endCxn id="95" idx="2"/>
          </p:cNvCxnSpPr>
          <p:nvPr/>
        </p:nvCxnSpPr>
        <p:spPr>
          <a:xfrm flipV="1">
            <a:off x="5334000" y="2628900"/>
            <a:ext cx="1123330" cy="69215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99" name="TextBox 98"/>
          <p:cNvSpPr txBox="1"/>
          <p:nvPr/>
        </p:nvSpPr>
        <p:spPr>
          <a:xfrm>
            <a:off x="7835900" y="2444234"/>
            <a:ext cx="648923" cy="369332"/>
          </a:xfrm>
          <a:prstGeom prst="rect">
            <a:avLst/>
          </a:prstGeom>
          <a:noFill/>
        </p:spPr>
        <p:txBody>
          <a:bodyPr wrap="none" rtlCol="0">
            <a:spAutoFit/>
          </a:bodyPr>
          <a:lstStyle/>
          <a:p>
            <a:r>
              <a:rPr lang="en-US" dirty="0" smtClean="0"/>
              <a:t>PDEs</a:t>
            </a:r>
            <a:endParaRPr lang="en-US" dirty="0"/>
          </a:p>
        </p:txBody>
      </p:sp>
      <p:sp>
        <p:nvSpPr>
          <p:cNvPr id="101" name="Can 100"/>
          <p:cNvSpPr/>
          <p:nvPr/>
        </p:nvSpPr>
        <p:spPr>
          <a:xfrm>
            <a:off x="6000130" y="4572000"/>
            <a:ext cx="1315070" cy="533400"/>
          </a:xfrm>
          <a:prstGeom prst="can">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err="1" smtClean="0">
                <a:solidFill>
                  <a:srgbClr val="000000"/>
                </a:solidFill>
              </a:rPr>
              <a:t>MCell</a:t>
            </a:r>
            <a:endParaRPr lang="en-US" dirty="0">
              <a:solidFill>
                <a:srgbClr val="000000"/>
              </a:solidFill>
            </a:endParaRPr>
          </a:p>
        </p:txBody>
      </p:sp>
      <p:cxnSp>
        <p:nvCxnSpPr>
          <p:cNvPr id="102" name="Straight Arrow Connector 101"/>
          <p:cNvCxnSpPr>
            <a:stCxn id="14" idx="3"/>
            <a:endCxn id="101" idx="2"/>
          </p:cNvCxnSpPr>
          <p:nvPr/>
        </p:nvCxnSpPr>
        <p:spPr>
          <a:xfrm>
            <a:off x="5334000" y="3321052"/>
            <a:ext cx="666130" cy="151764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6" name="Elbow Connector 105"/>
          <p:cNvCxnSpPr>
            <a:stCxn id="11" idx="3"/>
            <a:endCxn id="101" idx="2"/>
          </p:cNvCxnSpPr>
          <p:nvPr/>
        </p:nvCxnSpPr>
        <p:spPr>
          <a:xfrm rot="16200000" flipH="1">
            <a:off x="3901477" y="2740047"/>
            <a:ext cx="1062036" cy="3135270"/>
          </a:xfrm>
          <a:prstGeom prst="bentConnector2">
            <a:avLst/>
          </a:prstGeom>
          <a:ln>
            <a:prstDash val="sysDash"/>
            <a:tailEnd type="arrow"/>
          </a:ln>
        </p:spPr>
        <p:style>
          <a:lnRef idx="2">
            <a:schemeClr val="accent1"/>
          </a:lnRef>
          <a:fillRef idx="0">
            <a:schemeClr val="accent1"/>
          </a:fillRef>
          <a:effectRef idx="1">
            <a:schemeClr val="accent1"/>
          </a:effectRef>
          <a:fontRef idx="minor">
            <a:schemeClr val="tx1"/>
          </a:fontRef>
        </p:style>
      </p:cxnSp>
      <p:sp>
        <p:nvSpPr>
          <p:cNvPr id="109" name="Rectangle 108"/>
          <p:cNvSpPr/>
          <p:nvPr/>
        </p:nvSpPr>
        <p:spPr>
          <a:xfrm>
            <a:off x="7403588" y="4535269"/>
            <a:ext cx="1130812" cy="646331"/>
          </a:xfrm>
          <a:prstGeom prst="rect">
            <a:avLst/>
          </a:prstGeom>
        </p:spPr>
        <p:txBody>
          <a:bodyPr wrap="square">
            <a:spAutoFit/>
          </a:bodyPr>
          <a:lstStyle/>
          <a:p>
            <a:r>
              <a:rPr lang="en-US" dirty="0"/>
              <a:t>Brownian dynamics </a:t>
            </a:r>
          </a:p>
        </p:txBody>
      </p:sp>
      <p:sp>
        <p:nvSpPr>
          <p:cNvPr id="3" name="TextBox 2"/>
          <p:cNvSpPr txBox="1"/>
          <p:nvPr/>
        </p:nvSpPr>
        <p:spPr>
          <a:xfrm>
            <a:off x="7706093" y="6368534"/>
            <a:ext cx="1397663" cy="369332"/>
          </a:xfrm>
          <a:prstGeom prst="rect">
            <a:avLst/>
          </a:prstGeom>
        </p:spPr>
        <p:style>
          <a:lnRef idx="1">
            <a:schemeClr val="dk1"/>
          </a:lnRef>
          <a:fillRef idx="2">
            <a:schemeClr val="dk1"/>
          </a:fillRef>
          <a:effectRef idx="1">
            <a:schemeClr val="dk1"/>
          </a:effectRef>
          <a:fontRef idx="minor">
            <a:schemeClr val="dk1"/>
          </a:fontRef>
        </p:style>
        <p:txBody>
          <a:bodyPr wrap="none" rtlCol="0">
            <a:spAutoFit/>
          </a:bodyPr>
          <a:lstStyle/>
          <a:p>
            <a:r>
              <a:rPr lang="en-US" dirty="0" smtClean="0"/>
              <a:t>*Just kidding</a:t>
            </a:r>
            <a:endParaRPr lang="en-US" dirty="0"/>
          </a:p>
        </p:txBody>
      </p:sp>
    </p:spTree>
    <p:extLst>
      <p:ext uri="{BB962C8B-B14F-4D97-AF65-F5344CB8AC3E}">
        <p14:creationId xmlns:p14="http://schemas.microsoft.com/office/powerpoint/2010/main" val="98283075"/>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32993</TotalTime>
  <Words>4590</Words>
  <Application>Microsoft Macintosh PowerPoint</Application>
  <PresentationFormat>On-screen Show (4:3)</PresentationFormat>
  <Paragraphs>907</Paragraphs>
  <Slides>61</Slides>
  <Notes>11</Notes>
  <HiddenSlides>0</HiddenSlides>
  <MMClips>0</MMClips>
  <ScaleCrop>false</ScaleCrop>
  <HeadingPairs>
    <vt:vector size="6" baseType="variant">
      <vt:variant>
        <vt:lpstr>Theme</vt:lpstr>
      </vt:variant>
      <vt:variant>
        <vt:i4>1</vt:i4>
      </vt:variant>
      <vt:variant>
        <vt:lpstr>Embedded OLE Servers</vt:lpstr>
      </vt:variant>
      <vt:variant>
        <vt:i4>2</vt:i4>
      </vt:variant>
      <vt:variant>
        <vt:lpstr>Slide Titles</vt:lpstr>
      </vt:variant>
      <vt:variant>
        <vt:i4>61</vt:i4>
      </vt:variant>
    </vt:vector>
  </HeadingPairs>
  <TitlesOfParts>
    <vt:vector size="64" baseType="lpstr">
      <vt:lpstr>Office Theme</vt:lpstr>
      <vt:lpstr>Document</vt:lpstr>
      <vt:lpstr>Equation</vt:lpstr>
      <vt:lpstr>Rule-Based Modeling with BioNetGen</vt:lpstr>
      <vt:lpstr>Outline</vt:lpstr>
      <vt:lpstr>Introduction</vt:lpstr>
      <vt:lpstr>Early events in FcεRI signaling</vt:lpstr>
      <vt:lpstr>Challenges for Modeling</vt:lpstr>
      <vt:lpstr>Rule-Based Modeling protocol</vt:lpstr>
      <vt:lpstr>Rule-Based Modeling with BioNetGen</vt:lpstr>
      <vt:lpstr>Basic RBM workflow with BioNetGen</vt:lpstr>
      <vt:lpstr>One language to rule them all*</vt:lpstr>
      <vt:lpstr>Overall Modeling Workflow</vt:lpstr>
      <vt:lpstr>Specifying a rule-based model</vt:lpstr>
      <vt:lpstr>Defining Molecules</vt:lpstr>
      <vt:lpstr>Defining Molecules</vt:lpstr>
      <vt:lpstr>Binding</vt:lpstr>
      <vt:lpstr>Defining Interaction Rules</vt:lpstr>
      <vt:lpstr>Parts of a rule</vt:lpstr>
      <vt:lpstr>Parts of a rule</vt:lpstr>
      <vt:lpstr>Parts of a rule</vt:lpstr>
      <vt:lpstr>Parts of a rule</vt:lpstr>
      <vt:lpstr>Center and context</vt:lpstr>
      <vt:lpstr>Center and context</vt:lpstr>
      <vt:lpstr>Composition of a Rule-Based Model</vt:lpstr>
      <vt:lpstr>simulating a rule-based model</vt:lpstr>
      <vt:lpstr>Automatic Network Generation</vt:lpstr>
      <vt:lpstr>Automatic Network Generation</vt:lpstr>
      <vt:lpstr>Combinatorial complexity</vt:lpstr>
      <vt:lpstr>Addressing combinatorial complexity</vt:lpstr>
      <vt:lpstr>Limits of Network Generation</vt:lpstr>
      <vt:lpstr>PowerPoint Presentation</vt:lpstr>
      <vt:lpstr>PowerPoint Presentation</vt:lpstr>
      <vt:lpstr>Integration with BioNetGen</vt:lpstr>
      <vt:lpstr>FcεRI signaling models</vt:lpstr>
      <vt:lpstr>Large Scale TCR Signaling Model</vt:lpstr>
      <vt:lpstr>Large-scale RBM Studies</vt:lpstr>
      <vt:lpstr>Some Rule-Based Modeling Tools</vt:lpstr>
      <vt:lpstr>Recent BNG-related development</vt:lpstr>
      <vt:lpstr>References</vt:lpstr>
      <vt:lpstr>Hands-on Tutorial</vt:lpstr>
      <vt:lpstr>PowerPoint Presentation</vt:lpstr>
      <vt:lpstr>Example 1: MM Mechanism</vt:lpstr>
      <vt:lpstr>Example 1: MM Mechanism</vt:lpstr>
      <vt:lpstr>Example 1: MM Mechanism</vt:lpstr>
      <vt:lpstr>Example 1: MM Mechanism</vt:lpstr>
      <vt:lpstr>Example 1: MM Mechanism</vt:lpstr>
      <vt:lpstr>Example 1: MM Mechanism</vt:lpstr>
      <vt:lpstr>Example 1: MM Mechanism</vt:lpstr>
      <vt:lpstr>Example 1: MM Mechanism</vt:lpstr>
      <vt:lpstr>Example 1: MM Mechanism</vt:lpstr>
      <vt:lpstr>Example 1: MM Mechanism</vt:lpstr>
      <vt:lpstr>Example 1: MM Mechanism</vt:lpstr>
      <vt:lpstr>Example 1: MM Mechanism</vt:lpstr>
      <vt:lpstr>Example 1: MM Mechanism</vt:lpstr>
      <vt:lpstr>Example 1: MM Mechanism</vt:lpstr>
      <vt:lpstr>Dimerization Model</vt:lpstr>
      <vt:lpstr>Compartment Specification</vt:lpstr>
      <vt:lpstr>Example 2: Synthesis and Degradation</vt:lpstr>
      <vt:lpstr>Example 2: Synthesis and Degradation</vt:lpstr>
      <vt:lpstr>Example 2: Synthesis and Degradation</vt:lpstr>
      <vt:lpstr>Units: Bridging Continuum and Discrete Limits</vt:lpstr>
      <vt:lpstr>Units: Bridging Continuum and Discrete Limits</vt:lpstr>
      <vt:lpstr>PowerPoint Presentation</vt:lpstr>
    </vt:vector>
  </TitlesOfParts>
  <Company>Los Alamos National Laboratory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Rule-Based Modeling with BioNetGen</dc:title>
  <dc:creator>James Faeder</dc:creator>
  <cp:lastModifiedBy>Chris Myers</cp:lastModifiedBy>
  <cp:revision>162</cp:revision>
  <dcterms:created xsi:type="dcterms:W3CDTF">2011-08-09T22:10:58Z</dcterms:created>
  <dcterms:modified xsi:type="dcterms:W3CDTF">2015-02-27T16:30:50Z</dcterms:modified>
</cp:coreProperties>
</file>